
<file path=[Content_Types].xml><?xml version="1.0" encoding="utf-8"?>
<Types xmlns="http://schemas.openxmlformats.org/package/2006/content-types">
  <Default Extension="bin" ContentType="image/unknown"/>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5" r:id="rId2"/>
    <p:sldId id="259" r:id="rId3"/>
    <p:sldId id="267" r:id="rId4"/>
    <p:sldId id="256" r:id="rId5"/>
    <p:sldId id="268" r:id="rId6"/>
    <p:sldId id="263" r:id="rId7"/>
    <p:sldId id="269" r:id="rId8"/>
    <p:sldId id="260" r:id="rId9"/>
    <p:sldId id="270" r:id="rId10"/>
    <p:sldId id="262" r:id="rId11"/>
    <p:sldId id="271" r:id="rId12"/>
    <p:sldId id="264" r:id="rId13"/>
    <p:sldId id="272" r:id="rId14"/>
    <p:sldId id="266" r:id="rId15"/>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64" d="100"/>
          <a:sy n="64" d="100"/>
        </p:scale>
        <p:origin x="702"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19T00:32:36.287"/>
    </inkml:context>
    <inkml:brush xml:id="br0">
      <inkml:brushProperty name="width" value="0.35" units="cm"/>
      <inkml:brushProperty name="height" value="0.35" units="cm"/>
      <inkml:brushProperty name="color" value="#FFFFFF"/>
      <inkml:brushProperty name="ignorePressure" value="1"/>
    </inkml:brush>
  </inkml:definitions>
  <inkml:trace contextRef="#ctx0" brushRef="#br0">398 702,'-41'-54,"-16"-19,5-2,2-2,0-9,-68-138,88 177,68 76,212 197,11-43,-244-172,-1 1,0 1,0 0,-1 1,-1 1,0 0,-1 1,-1 1,0 0,-1 0,3 9,-8-15,-4-8,0 1,0-1,-1 0,1 1,-1-1,0 1,0-1,0 1,0-1,0 1,-1 0,0 0,1-1,-2 4,0-5,-1 0,0-1,0 0,0 1,0-1,0 0,0 0,0 0,-1 0,1 0,0 0,-1-1,1 1,0-1,-1 0,1 0,-1 0,1 0,0 0,-1 0,1 0,-1-1,1 1,0-1,0 0,-1 0,0 0,-6-3,1 0,0 0,0 0,0-1,1-1,0 1,0-1,0 0,1 0,0-1,0 0,0 0,1-1,0 1,1-1,-1 0,1 0,-1-6,4 10,0 1,0 0,1-1,-1 1,1-1,0 0,0 1,0-1,0 1,1-1,-1 1,1-1,0 1,0 0,0-1,1 1,-1 0,1 0,0 0,0 0,0 0,0 0,0 0,1 1,-1-1,1 1,0 0,-1-1,1 1,0 1,0-1,0 0,3 0,2-2,1 0,-1 1,1 0,0 1,0 0,-1 0,1 1,0 0,0 1,1 0,-1 0,8 2,80 32,-83-27,0-1,0-1,1 0,0-1,0 0,12 1,23-5,-68-30,-29-51,45 78,1 0,-1 0,0 0,0 1,0-1,0 1,0-1,0 1,-1 0,0 0,1 0,-1 0,0 0,0 1,0-1,0 1,0 0,0 0,0 0,0 0,0 0,0 1,-1 0,1-1,-2 1,-25-7,26 6,1 1,1 0,-1 0,0-1,1 1,-1-1,1 0,-1 1,1-1,-1 0,1 0,-1-1,1 1,0 0,0-1,-1 0,1 1,0-1,1 0,-1 0,0 0,0 0,1 0,-1-1,1 1,0 0,0-1,0 1,0-1,0 1,0-1,1 1,-1-1,1 0,0 1,0-1,0 0,0 1,0-1,1-1,3-3,0-1,1 1,0-1,0 2,0-1,1 0,0 1,1 0,-1 1,1 0,6-4,13-6,0 1,1 2,0 1,1 1,0 1,1 1,14-1,-4 0,1 2,-1 1,1 3,1 0,11 3,-44 2,1 0,-1 0,1 1,-1 0,0 1,0 0,0 0,-1 0,0 1,1 0,-2 1,1-1,-1 1,1 1,-2-1,1 1,3 5,54 49,-37-46,0-2,1 0,1-2,0-1,1-2,-1 0,1-2,1-1,22 0,18 6,128 17,-196-28,-1 1,1-1,0 0,-1 1,1-1,0 1,-1 0,1 0,-1-1,1 1,-1 0,0 0,1 0,-1 1,0-1,1 0,-1 0,0 1,0-1,0 0,0 1,-1-1,1 1,0 0,-1-1,1 1,-1-1,1 1,-1 0,0 0,1-1,-1 1,0 0,0-1,-1 1,1 0,0 0,0-1,-1 1,1 0,-1-1,0 1,1-1,-1 1,0-1,0 1,0 0,-1 4,0 0,-1-1,1 1,-1-1,0 1,-1-1,1 0,-1 0,0-1,0 1,0-1,-1 0,1 0,-5 2,-103 94,2 13,108-111,1 0,-1 0,1 0,-1 1,1-1,0 1,0-1,0 1,1-1,-1 1,1-1,-1 1,1 0,0-1,0 1,0 0,0-1,0 1,1 0,-1-1,1 1,0-1,-1 1,1-1,0 1,1-1,-1 0,0 1,1-1,-1 0,2 2,2 1,0 1,-1 1,0-1,0 1,0-1,-1 1,0 0,-1 0,1 1,-1-1,-1 0,1 4,-1-9,-1-1,1 1,-1 0,1-1,-1 1,1-1,0 1,0-1,0 1,0-1,0 0,0 1,0-1,1 0,-1 0,0 0,1 0,-1 0,1 0,-1 0,1-1,-1 1,1 0,-1-1,1 1,0-1,-1 0,1 1,0-1,0 0,-1 0,1 0,0 0,-1-1,2 1,59-18,-53 11,-1 0,-1-1,1 0,-1 0,-1-1,0 0,0 0,0 0,-1-1,-1 0,0 0,0 0,0-4,5-8,52-117,-56 129,0 0,-1-1,0 1,-1-1,0 0,-1 0,0 0,-1-1,0 1,0 0,-2-1,1 1,-1 0,-1-3,1-68,2 80,0 0,-1 0,1 0,0 0,0 1,1-1,-1 0,0 1,1-1,-1 1,0 0,1-1,0 1,-1 0,1 0,0 0,-1 0,1 0,0 0,0 1,0-1,0 1,0-1,0 1,0 0,0-1,0 1,0 0,0 0,0 1,0-1,0 0,0 1,0-1,0 1,0-1,0 1,-1 0,1 0,0 0,0 0,-1 0,1 1,-1-1,1 0,-1 1,1-1,-1 1,1 0,28 93,-26-79,0-1,-1 1,-1 1,-1-1,0 0,-1 0,-2 17,1 2,1-35,1 0,-1 0,0 0,0 0,0 0,1 0,-1 0,0 0,0 0,1 0,-1 0,0 0,0 0,0 0,1 0,-1 0,0 0,0 0,0 1,1-1,-1 0,0 0,0 0,0 0,1 0,-1 0,0 1,0-1,0 0,0 0,1 0,-1 1,0-1,0 0,0 0,9-25,-3-7,-2-1,-1-1,-1 1,-2 0,-2-16,0-18,2-171,0 228,-1 1,0 0,-1-1,0 1,-1 0,1 0,-2 0,1 1,-1-1,-1 1,1-1,-5-3,-45-15,28 19,17 4,0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19T00:33:46.084"/>
    </inkml:context>
    <inkml:brush xml:id="br0">
      <inkml:brushProperty name="width" value="0.025" units="cm"/>
      <inkml:brushProperty name="height" value="0.025" units="cm"/>
      <inkml:brushProperty name="ignorePressure" value="1"/>
    </inkml:brush>
  </inkml:definitions>
  <inkml:trace contextRef="#ctx0" brushRef="#br0">1 0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73DF45E-1596-4D07-A434-98E30D33DBC7}" type="datetimeFigureOut">
              <a:rPr lang="de-DE" smtClean="0"/>
              <a:t>20.03.2024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CABC4D8-25A5-4423-A94A-4DC56D2CBC33}" type="slidenum">
              <a:rPr lang="de-DE" smtClean="0"/>
              <a:t>‹Nr.›</a:t>
            </a:fld>
            <a:endParaRPr lang="de-DE"/>
          </a:p>
        </p:txBody>
      </p:sp>
    </p:spTree>
    <p:extLst>
      <p:ext uri="{BB962C8B-B14F-4D97-AF65-F5344CB8AC3E}">
        <p14:creationId xmlns:p14="http://schemas.microsoft.com/office/powerpoint/2010/main" val="2721050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73DF45E-1596-4D07-A434-98E30D33DBC7}" type="datetimeFigureOut">
              <a:rPr lang="de-DE" smtClean="0"/>
              <a:t>20.03.2024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CABC4D8-25A5-4423-A94A-4DC56D2CBC33}" type="slidenum">
              <a:rPr lang="de-DE" smtClean="0"/>
              <a:t>‹Nr.›</a:t>
            </a:fld>
            <a:endParaRPr lang="de-DE"/>
          </a:p>
        </p:txBody>
      </p:sp>
    </p:spTree>
    <p:extLst>
      <p:ext uri="{BB962C8B-B14F-4D97-AF65-F5344CB8AC3E}">
        <p14:creationId xmlns:p14="http://schemas.microsoft.com/office/powerpoint/2010/main" val="3676702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73DF45E-1596-4D07-A434-98E30D33DBC7}" type="datetimeFigureOut">
              <a:rPr lang="de-DE" smtClean="0"/>
              <a:t>20.03.2024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CABC4D8-25A5-4423-A94A-4DC56D2CBC33}" type="slidenum">
              <a:rPr lang="de-DE" smtClean="0"/>
              <a:t>‹Nr.›</a:t>
            </a:fld>
            <a:endParaRPr lang="de-DE"/>
          </a:p>
        </p:txBody>
      </p:sp>
    </p:spTree>
    <p:extLst>
      <p:ext uri="{BB962C8B-B14F-4D97-AF65-F5344CB8AC3E}">
        <p14:creationId xmlns:p14="http://schemas.microsoft.com/office/powerpoint/2010/main" val="2347910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73DF45E-1596-4D07-A434-98E30D33DBC7}" type="datetimeFigureOut">
              <a:rPr lang="de-DE" smtClean="0"/>
              <a:t>20.03.2024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CABC4D8-25A5-4423-A94A-4DC56D2CBC33}" type="slidenum">
              <a:rPr lang="de-DE" smtClean="0"/>
              <a:t>‹Nr.›</a:t>
            </a:fld>
            <a:endParaRPr lang="de-DE"/>
          </a:p>
        </p:txBody>
      </p:sp>
    </p:spTree>
    <p:extLst>
      <p:ext uri="{BB962C8B-B14F-4D97-AF65-F5344CB8AC3E}">
        <p14:creationId xmlns:p14="http://schemas.microsoft.com/office/powerpoint/2010/main" val="4293616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473DF45E-1596-4D07-A434-98E30D33DBC7}" type="datetimeFigureOut">
              <a:rPr lang="de-DE" smtClean="0"/>
              <a:t>20.03.2024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CABC4D8-25A5-4423-A94A-4DC56D2CBC33}" type="slidenum">
              <a:rPr lang="de-DE" smtClean="0"/>
              <a:t>‹Nr.›</a:t>
            </a:fld>
            <a:endParaRPr lang="de-DE"/>
          </a:p>
        </p:txBody>
      </p:sp>
    </p:spTree>
    <p:extLst>
      <p:ext uri="{BB962C8B-B14F-4D97-AF65-F5344CB8AC3E}">
        <p14:creationId xmlns:p14="http://schemas.microsoft.com/office/powerpoint/2010/main" val="2692101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473DF45E-1596-4D07-A434-98E30D33DBC7}" type="datetimeFigureOut">
              <a:rPr lang="de-DE" smtClean="0"/>
              <a:t>20.03.2024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5CABC4D8-25A5-4423-A94A-4DC56D2CBC33}" type="slidenum">
              <a:rPr lang="de-DE" smtClean="0"/>
              <a:t>‹Nr.›</a:t>
            </a:fld>
            <a:endParaRPr lang="de-DE"/>
          </a:p>
        </p:txBody>
      </p:sp>
    </p:spTree>
    <p:extLst>
      <p:ext uri="{BB962C8B-B14F-4D97-AF65-F5344CB8AC3E}">
        <p14:creationId xmlns:p14="http://schemas.microsoft.com/office/powerpoint/2010/main" val="2045621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82329" y="2505075"/>
            <a:ext cx="4190702"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014913" y="2505075"/>
            <a:ext cx="4211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473DF45E-1596-4D07-A434-98E30D33DBC7}" type="datetimeFigureOut">
              <a:rPr lang="de-DE" smtClean="0"/>
              <a:t>20.03.2024</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5CABC4D8-25A5-4423-A94A-4DC56D2CBC33}" type="slidenum">
              <a:rPr lang="de-DE" smtClean="0"/>
              <a:t>‹Nr.›</a:t>
            </a:fld>
            <a:endParaRPr lang="de-DE"/>
          </a:p>
        </p:txBody>
      </p:sp>
    </p:spTree>
    <p:extLst>
      <p:ext uri="{BB962C8B-B14F-4D97-AF65-F5344CB8AC3E}">
        <p14:creationId xmlns:p14="http://schemas.microsoft.com/office/powerpoint/2010/main" val="2962717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473DF45E-1596-4D07-A434-98E30D33DBC7}" type="datetimeFigureOut">
              <a:rPr lang="de-DE" smtClean="0"/>
              <a:t>20.03.2024</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5CABC4D8-25A5-4423-A94A-4DC56D2CBC33}" type="slidenum">
              <a:rPr lang="de-DE" smtClean="0"/>
              <a:t>‹Nr.›</a:t>
            </a:fld>
            <a:endParaRPr lang="de-DE"/>
          </a:p>
        </p:txBody>
      </p:sp>
    </p:spTree>
    <p:extLst>
      <p:ext uri="{BB962C8B-B14F-4D97-AF65-F5344CB8AC3E}">
        <p14:creationId xmlns:p14="http://schemas.microsoft.com/office/powerpoint/2010/main" val="1860426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3DF45E-1596-4D07-A434-98E30D33DBC7}" type="datetimeFigureOut">
              <a:rPr lang="de-DE" smtClean="0"/>
              <a:t>20.03.2024</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5CABC4D8-25A5-4423-A94A-4DC56D2CBC33}" type="slidenum">
              <a:rPr lang="de-DE" smtClean="0"/>
              <a:t>‹Nr.›</a:t>
            </a:fld>
            <a:endParaRPr lang="de-DE"/>
          </a:p>
        </p:txBody>
      </p:sp>
    </p:spTree>
    <p:extLst>
      <p:ext uri="{BB962C8B-B14F-4D97-AF65-F5344CB8AC3E}">
        <p14:creationId xmlns:p14="http://schemas.microsoft.com/office/powerpoint/2010/main" val="1905999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73DF45E-1596-4D07-A434-98E30D33DBC7}" type="datetimeFigureOut">
              <a:rPr lang="de-DE" smtClean="0"/>
              <a:t>20.03.2024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5CABC4D8-25A5-4423-A94A-4DC56D2CBC33}" type="slidenum">
              <a:rPr lang="de-DE" smtClean="0"/>
              <a:t>‹Nr.›</a:t>
            </a:fld>
            <a:endParaRPr lang="de-DE"/>
          </a:p>
        </p:txBody>
      </p:sp>
    </p:spTree>
    <p:extLst>
      <p:ext uri="{BB962C8B-B14F-4D97-AF65-F5344CB8AC3E}">
        <p14:creationId xmlns:p14="http://schemas.microsoft.com/office/powerpoint/2010/main" val="1763025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73DF45E-1596-4D07-A434-98E30D33DBC7}" type="datetimeFigureOut">
              <a:rPr lang="de-DE" smtClean="0"/>
              <a:t>20.03.2024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5CABC4D8-25A5-4423-A94A-4DC56D2CBC33}" type="slidenum">
              <a:rPr lang="de-DE" smtClean="0"/>
              <a:t>‹Nr.›</a:t>
            </a:fld>
            <a:endParaRPr lang="de-DE"/>
          </a:p>
        </p:txBody>
      </p:sp>
    </p:spTree>
    <p:extLst>
      <p:ext uri="{BB962C8B-B14F-4D97-AF65-F5344CB8AC3E}">
        <p14:creationId xmlns:p14="http://schemas.microsoft.com/office/powerpoint/2010/main" val="4046890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3DF45E-1596-4D07-A434-98E30D33DBC7}" type="datetimeFigureOut">
              <a:rPr lang="de-DE" smtClean="0"/>
              <a:t>20.03.2024</a:t>
            </a:fld>
            <a:endParaRPr lang="de-DE"/>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BC4D8-25A5-4423-A94A-4DC56D2CBC33}" type="slidenum">
              <a:rPr lang="de-DE" smtClean="0"/>
              <a:t>‹Nr.›</a:t>
            </a:fld>
            <a:endParaRPr lang="de-DE"/>
          </a:p>
        </p:txBody>
      </p:sp>
    </p:spTree>
    <p:extLst>
      <p:ext uri="{BB962C8B-B14F-4D97-AF65-F5344CB8AC3E}">
        <p14:creationId xmlns:p14="http://schemas.microsoft.com/office/powerpoint/2010/main" val="746802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microsoft.com/office/2007/relationships/hdphoto" Target="../media/hdphoto8.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10.wdp"/><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bin"/><Relationship Id="rId1" Type="http://schemas.openxmlformats.org/officeDocument/2006/relationships/slideLayout" Target="../slideLayouts/slideLayout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7.wdp"/><Relationship Id="rId7"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customXml" Target="../ink/ink2.xml"/><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customXml" Target="../ink/ink1.xml"/><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636F86-55CC-4FDE-B2EE-C2C153171FEE}"/>
              </a:ext>
            </a:extLst>
          </p:cNvPr>
          <p:cNvSpPr>
            <a:spLocks noGrp="1"/>
          </p:cNvSpPr>
          <p:nvPr>
            <p:ph type="title"/>
          </p:nvPr>
        </p:nvSpPr>
        <p:spPr/>
        <p:txBody>
          <a:bodyPr/>
          <a:lstStyle/>
          <a:p>
            <a:r>
              <a:rPr lang="de-DE" dirty="0"/>
              <a:t>Druckerfreundliche Vorlagen</a:t>
            </a:r>
          </a:p>
        </p:txBody>
      </p:sp>
      <p:sp>
        <p:nvSpPr>
          <p:cNvPr id="4" name="Rechteck 3">
            <a:extLst>
              <a:ext uri="{FF2B5EF4-FFF2-40B4-BE49-F238E27FC236}">
                <a16:creationId xmlns:a16="http://schemas.microsoft.com/office/drawing/2014/main" id="{0DE42863-F60C-4855-B777-01E86DDB3649}"/>
              </a:ext>
            </a:extLst>
          </p:cNvPr>
          <p:cNvSpPr/>
          <p:nvPr/>
        </p:nvSpPr>
        <p:spPr>
          <a:xfrm>
            <a:off x="846691" y="1481394"/>
            <a:ext cx="4509080" cy="2144429"/>
          </a:xfrm>
          <a:prstGeom prst="rect">
            <a:avLst/>
          </a:prstGeom>
          <a:solidFill>
            <a:schemeClr val="accent6">
              <a:lumMod val="20000"/>
              <a:lumOff val="80000"/>
            </a:schemeClr>
          </a:solidFill>
          <a:ln>
            <a:prstDash val="dash"/>
          </a:ln>
        </p:spPr>
        <p:style>
          <a:lnRef idx="2">
            <a:schemeClr val="dk1"/>
          </a:lnRef>
          <a:fillRef idx="1">
            <a:schemeClr val="lt1"/>
          </a:fillRef>
          <a:effectRef idx="0">
            <a:schemeClr val="dk1"/>
          </a:effectRef>
          <a:fontRef idx="minor">
            <a:schemeClr val="dk1"/>
          </a:fontRef>
        </p:style>
        <p:txBody>
          <a:bodyPr rtlCol="0" anchor="ctr"/>
          <a:lstStyle/>
          <a:p>
            <a:pPr algn="ctr"/>
            <a:r>
              <a:rPr lang="de-DE" sz="1400" i="1" dirty="0">
                <a:solidFill>
                  <a:schemeClr val="tx1"/>
                </a:solidFill>
              </a:rPr>
              <a:t>Die Kärtchen können auch nur teilweise ausgegeben werden. Die Grauschattierung der Textkärtchen ist ein Vorschlag zur Auswahl, wobei hellgraue Kärtchen Detailinformationen darstellen und dunkelgraue etwas komplexere Zahlenwerte (oder darauf basierende Informationen). Bei den druckerfreundlichen Vorlagen macht es Sinn, wenn den Lernenden die Originalbilder etwa digital zur Verfügung stehen.</a:t>
            </a:r>
          </a:p>
        </p:txBody>
      </p:sp>
    </p:spTree>
    <p:extLst>
      <p:ext uri="{BB962C8B-B14F-4D97-AF65-F5344CB8AC3E}">
        <p14:creationId xmlns:p14="http://schemas.microsoft.com/office/powerpoint/2010/main" val="3781119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tile tx="-285750" ty="0" sx="100000" sy="100000" flip="none" algn="tl"/>
        </a:blip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8B025AB-4282-4861-B74C-ACB7E5973C11}"/>
              </a:ext>
            </a:extLst>
          </p:cNvPr>
          <p:cNvPicPr>
            <a:picLocks noChangeAspect="1"/>
          </p:cNvPicPr>
          <p:nvPr/>
        </p:nvPicPr>
        <p:blipFill>
          <a:blip r:embed="rId3" cstate="email">
            <a:biLevel thresh="50000"/>
            <a:extLst>
              <a:ext uri="{BEBA8EAE-BF5A-486C-A8C5-ECC9F3942E4B}">
                <a14:imgProps xmlns:a14="http://schemas.microsoft.com/office/drawing/2010/main">
                  <a14:imgLayer r:embed="rId4">
                    <a14:imgEffect>
                      <a14:artisticPhotocopy/>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1" y="0"/>
            <a:ext cx="11694097" cy="7127776"/>
          </a:xfrm>
          <a:prstGeom prst="rect">
            <a:avLst/>
          </a:prstGeom>
        </p:spPr>
      </p:pic>
    </p:spTree>
    <p:extLst>
      <p:ext uri="{BB962C8B-B14F-4D97-AF65-F5344CB8AC3E}">
        <p14:creationId xmlns:p14="http://schemas.microsoft.com/office/powerpoint/2010/main" val="3336555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E39020B-D76D-45FB-B2FA-2E1F60700481}"/>
              </a:ext>
            </a:extLst>
          </p:cNvPr>
          <p:cNvSpPr/>
          <p:nvPr/>
        </p:nvSpPr>
        <p:spPr>
          <a:xfrm>
            <a:off x="95684" y="4993391"/>
            <a:ext cx="2520000" cy="75475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Das </a:t>
            </a:r>
            <a:r>
              <a:rPr lang="de-DE" sz="1400" b="1" dirty="0"/>
              <a:t>Hubble-Weltraumteleskop </a:t>
            </a:r>
            <a:r>
              <a:rPr lang="de-DE" sz="1400" dirty="0"/>
              <a:t>ist ein älteres Teleskop, das </a:t>
            </a:r>
            <a:r>
              <a:rPr lang="de-DE" sz="1400" b="1" dirty="0"/>
              <a:t>sichtbares Licht </a:t>
            </a:r>
            <a:r>
              <a:rPr lang="de-DE" sz="1400" dirty="0"/>
              <a:t>beobachtet.</a:t>
            </a:r>
          </a:p>
        </p:txBody>
      </p:sp>
      <p:sp>
        <p:nvSpPr>
          <p:cNvPr id="3" name="Rechteck 2">
            <a:extLst>
              <a:ext uri="{FF2B5EF4-FFF2-40B4-BE49-F238E27FC236}">
                <a16:creationId xmlns:a16="http://schemas.microsoft.com/office/drawing/2014/main" id="{A88DB006-5096-4238-82C9-5762385F0C85}"/>
              </a:ext>
            </a:extLst>
          </p:cNvPr>
          <p:cNvSpPr/>
          <p:nvPr/>
        </p:nvSpPr>
        <p:spPr>
          <a:xfrm>
            <a:off x="95684" y="5843920"/>
            <a:ext cx="2520000" cy="75475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Das </a:t>
            </a:r>
            <a:r>
              <a:rPr lang="de-DE" sz="1400" b="1" dirty="0"/>
              <a:t>James-Webb-Teleskop </a:t>
            </a:r>
            <a:r>
              <a:rPr lang="de-DE" sz="1400" dirty="0"/>
              <a:t>beobachtet </a:t>
            </a:r>
            <a:r>
              <a:rPr lang="de-DE" sz="1400" b="1" dirty="0"/>
              <a:t>infrarote Strahlung</a:t>
            </a:r>
            <a:r>
              <a:rPr lang="de-DE" sz="1400" dirty="0"/>
              <a:t>.</a:t>
            </a:r>
          </a:p>
        </p:txBody>
      </p:sp>
      <p:sp>
        <p:nvSpPr>
          <p:cNvPr id="4" name="Rechteck 3">
            <a:extLst>
              <a:ext uri="{FF2B5EF4-FFF2-40B4-BE49-F238E27FC236}">
                <a16:creationId xmlns:a16="http://schemas.microsoft.com/office/drawing/2014/main" id="{3C4BF80F-1B7C-4FE4-8DCA-9C0C6CE3ED52}"/>
              </a:ext>
            </a:extLst>
          </p:cNvPr>
          <p:cNvSpPr/>
          <p:nvPr/>
        </p:nvSpPr>
        <p:spPr>
          <a:xfrm>
            <a:off x="95684" y="1613655"/>
            <a:ext cx="2520000" cy="9538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Das </a:t>
            </a:r>
            <a:r>
              <a:rPr lang="de-DE" sz="1400" b="1" dirty="0"/>
              <a:t>sichtbare Licht </a:t>
            </a:r>
            <a:r>
              <a:rPr lang="de-DE" sz="1400" dirty="0"/>
              <a:t>können Menschen wahrnehmen. Es umfasst die Farben, wie wir sie kennen.</a:t>
            </a:r>
          </a:p>
        </p:txBody>
      </p:sp>
      <p:sp>
        <p:nvSpPr>
          <p:cNvPr id="5" name="Rechteck 4">
            <a:extLst>
              <a:ext uri="{FF2B5EF4-FFF2-40B4-BE49-F238E27FC236}">
                <a16:creationId xmlns:a16="http://schemas.microsoft.com/office/drawing/2014/main" id="{BC74553F-2E37-4844-A213-535CC8566988}"/>
              </a:ext>
            </a:extLst>
          </p:cNvPr>
          <p:cNvSpPr/>
          <p:nvPr/>
        </p:nvSpPr>
        <p:spPr>
          <a:xfrm>
            <a:off x="95684" y="2633762"/>
            <a:ext cx="2520000" cy="9538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Infrarote Strahlung </a:t>
            </a:r>
            <a:r>
              <a:rPr lang="de-DE" sz="1400" dirty="0"/>
              <a:t>hat </a:t>
            </a:r>
            <a:r>
              <a:rPr lang="de-DE" sz="1400" b="1" dirty="0"/>
              <a:t>längere Wellenlängen </a:t>
            </a:r>
            <a:r>
              <a:rPr lang="de-DE" sz="1400" dirty="0"/>
              <a:t>als sichtbares Licht.</a:t>
            </a:r>
          </a:p>
        </p:txBody>
      </p:sp>
      <p:sp>
        <p:nvSpPr>
          <p:cNvPr id="6" name="Rechteck 5">
            <a:extLst>
              <a:ext uri="{FF2B5EF4-FFF2-40B4-BE49-F238E27FC236}">
                <a16:creationId xmlns:a16="http://schemas.microsoft.com/office/drawing/2014/main" id="{3BDD6BD7-4A50-40B0-8692-AC8896D3570C}"/>
              </a:ext>
            </a:extLst>
          </p:cNvPr>
          <p:cNvSpPr/>
          <p:nvPr/>
        </p:nvSpPr>
        <p:spPr>
          <a:xfrm>
            <a:off x="95684" y="160684"/>
            <a:ext cx="2520000" cy="1388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Als </a:t>
            </a:r>
            <a:r>
              <a:rPr lang="de-DE" sz="1400" b="1" dirty="0"/>
              <a:t>Spektrum </a:t>
            </a:r>
            <a:r>
              <a:rPr lang="de-DE" sz="1400" dirty="0"/>
              <a:t>wird alle elektromagnetische Strahlung bezeichnet bezeichnet. Verschiedene Arten unterscheiden sich in ihrer Wellenlänge.</a:t>
            </a:r>
          </a:p>
        </p:txBody>
      </p:sp>
      <p:sp>
        <p:nvSpPr>
          <p:cNvPr id="7" name="Rechteck 6">
            <a:extLst>
              <a:ext uri="{FF2B5EF4-FFF2-40B4-BE49-F238E27FC236}">
                <a16:creationId xmlns:a16="http://schemas.microsoft.com/office/drawing/2014/main" id="{9B464C6C-DC88-4057-9139-65A7A17CB6A6}"/>
              </a:ext>
            </a:extLst>
          </p:cNvPr>
          <p:cNvSpPr/>
          <p:nvPr/>
        </p:nvSpPr>
        <p:spPr>
          <a:xfrm>
            <a:off x="5267561" y="2291923"/>
            <a:ext cx="2520000" cy="953846"/>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Ultraviolette Strahlung </a:t>
            </a:r>
            <a:r>
              <a:rPr lang="de-DE" sz="1400" dirty="0"/>
              <a:t>hat </a:t>
            </a:r>
            <a:r>
              <a:rPr lang="de-DE" sz="1400" b="1" dirty="0"/>
              <a:t>kürzere Wellenlängen </a:t>
            </a:r>
            <a:r>
              <a:rPr lang="de-DE" sz="1400" dirty="0"/>
              <a:t>als sichtbares Licht.</a:t>
            </a:r>
          </a:p>
        </p:txBody>
      </p:sp>
      <p:sp>
        <p:nvSpPr>
          <p:cNvPr id="8" name="Rechteck 7">
            <a:extLst>
              <a:ext uri="{FF2B5EF4-FFF2-40B4-BE49-F238E27FC236}">
                <a16:creationId xmlns:a16="http://schemas.microsoft.com/office/drawing/2014/main" id="{51A69457-2C86-4ED5-91C9-55FE26E4BF87}"/>
              </a:ext>
            </a:extLst>
          </p:cNvPr>
          <p:cNvSpPr/>
          <p:nvPr/>
        </p:nvSpPr>
        <p:spPr>
          <a:xfrm>
            <a:off x="5274011" y="1236449"/>
            <a:ext cx="2520000" cy="953846"/>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Röntgenstrahlung </a:t>
            </a:r>
            <a:r>
              <a:rPr lang="de-DE" sz="1400" dirty="0"/>
              <a:t>hat noch </a:t>
            </a:r>
            <a:r>
              <a:rPr lang="de-DE" sz="1400" b="1" dirty="0"/>
              <a:t>kürzere Wellenlängen </a:t>
            </a:r>
            <a:r>
              <a:rPr lang="de-DE" sz="1400" dirty="0"/>
              <a:t>als ultraviolette Strahlung.</a:t>
            </a:r>
          </a:p>
        </p:txBody>
      </p:sp>
      <p:sp>
        <p:nvSpPr>
          <p:cNvPr id="9" name="Rechteck 8">
            <a:extLst>
              <a:ext uri="{FF2B5EF4-FFF2-40B4-BE49-F238E27FC236}">
                <a16:creationId xmlns:a16="http://schemas.microsoft.com/office/drawing/2014/main" id="{AF652592-0A7E-4D81-AF2E-DE7E353C8714}"/>
              </a:ext>
            </a:extLst>
          </p:cNvPr>
          <p:cNvSpPr/>
          <p:nvPr/>
        </p:nvSpPr>
        <p:spPr>
          <a:xfrm>
            <a:off x="95684" y="3683384"/>
            <a:ext cx="2520000" cy="121423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Infrarote Strahlung können wir als </a:t>
            </a:r>
            <a:r>
              <a:rPr lang="de-DE" sz="1400" b="1" dirty="0"/>
              <a:t>Wärmestrahlung </a:t>
            </a:r>
            <a:r>
              <a:rPr lang="de-DE" sz="1400" dirty="0"/>
              <a:t>wahrnehmen und messen. Alle Körper mit Temperatur senden infrarote Strahlung aus.  </a:t>
            </a:r>
          </a:p>
        </p:txBody>
      </p:sp>
      <p:sp>
        <p:nvSpPr>
          <p:cNvPr id="10" name="Rechteck 9">
            <a:extLst>
              <a:ext uri="{FF2B5EF4-FFF2-40B4-BE49-F238E27FC236}">
                <a16:creationId xmlns:a16="http://schemas.microsoft.com/office/drawing/2014/main" id="{5F4748C2-6C51-4818-9C07-458B062AE7BC}"/>
              </a:ext>
            </a:extLst>
          </p:cNvPr>
          <p:cNvSpPr/>
          <p:nvPr/>
        </p:nvSpPr>
        <p:spPr>
          <a:xfrm>
            <a:off x="5289771" y="160684"/>
            <a:ext cx="2520000" cy="1007166"/>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Eine längere </a:t>
            </a:r>
            <a:r>
              <a:rPr lang="de-DE" sz="1400" b="1" dirty="0"/>
              <a:t>Wellenlänge </a:t>
            </a:r>
            <a:r>
              <a:rPr lang="de-DE" sz="1400" dirty="0"/>
              <a:t>heißt, dass der Abstand zwischen zwei Wellenbergen im Vergleich länger ist.</a:t>
            </a:r>
          </a:p>
        </p:txBody>
      </p:sp>
      <p:sp>
        <p:nvSpPr>
          <p:cNvPr id="11" name="Rechteck 10">
            <a:extLst>
              <a:ext uri="{FF2B5EF4-FFF2-40B4-BE49-F238E27FC236}">
                <a16:creationId xmlns:a16="http://schemas.microsoft.com/office/drawing/2014/main" id="{5A75E607-3AC7-4787-9509-6C2F01CB5A98}"/>
              </a:ext>
            </a:extLst>
          </p:cNvPr>
          <p:cNvSpPr/>
          <p:nvPr/>
        </p:nvSpPr>
        <p:spPr>
          <a:xfrm>
            <a:off x="2689193" y="160684"/>
            <a:ext cx="2520000" cy="1388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Astronomische Objekte </a:t>
            </a:r>
            <a:r>
              <a:rPr lang="de-DE" sz="1400" dirty="0"/>
              <a:t>senden meistens gleichzeitig Strahlung verschiedener Wellenlängen aus, aber unterschiedlich viel aus den einzelnen Wellenlängenbereichen. </a:t>
            </a:r>
          </a:p>
        </p:txBody>
      </p:sp>
      <p:sp>
        <p:nvSpPr>
          <p:cNvPr id="12" name="Rechteck 11">
            <a:extLst>
              <a:ext uri="{FF2B5EF4-FFF2-40B4-BE49-F238E27FC236}">
                <a16:creationId xmlns:a16="http://schemas.microsoft.com/office/drawing/2014/main" id="{12D28978-8A8E-41AC-A9D7-8DA257EBC7FD}"/>
              </a:ext>
            </a:extLst>
          </p:cNvPr>
          <p:cNvSpPr/>
          <p:nvPr/>
        </p:nvSpPr>
        <p:spPr>
          <a:xfrm>
            <a:off x="2674052" y="1617470"/>
            <a:ext cx="2520000" cy="1149472"/>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Durch die Aufspaltung des </a:t>
            </a:r>
            <a:r>
              <a:rPr lang="de-DE" sz="1400" dirty="0" err="1"/>
              <a:t>Spek-trums</a:t>
            </a:r>
            <a:r>
              <a:rPr lang="de-DE" sz="1400" dirty="0"/>
              <a:t> (</a:t>
            </a:r>
            <a:r>
              <a:rPr lang="de-DE" sz="1400" b="1" dirty="0"/>
              <a:t>Spektroskopie</a:t>
            </a:r>
            <a:r>
              <a:rPr lang="de-DE" sz="1400" dirty="0"/>
              <a:t>) erfährt man mehr über Zusammen-setzung und Prozesse in den astronomischen Objekten. </a:t>
            </a:r>
          </a:p>
        </p:txBody>
      </p:sp>
      <p:sp>
        <p:nvSpPr>
          <p:cNvPr id="13" name="Rechteck 12">
            <a:extLst>
              <a:ext uri="{FF2B5EF4-FFF2-40B4-BE49-F238E27FC236}">
                <a16:creationId xmlns:a16="http://schemas.microsoft.com/office/drawing/2014/main" id="{D4EA8368-E37E-4B80-9E67-F37A22827C41}"/>
              </a:ext>
            </a:extLst>
          </p:cNvPr>
          <p:cNvSpPr/>
          <p:nvPr/>
        </p:nvSpPr>
        <p:spPr>
          <a:xfrm>
            <a:off x="5309293" y="4127483"/>
            <a:ext cx="2520000" cy="627668"/>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Sichtbares Licht liegt bei </a:t>
            </a:r>
            <a:r>
              <a:rPr lang="de-DE" sz="1400" b="1" dirty="0"/>
              <a:t>400 bis 780 Nanometer </a:t>
            </a:r>
            <a:r>
              <a:rPr lang="de-DE" sz="1400" dirty="0"/>
              <a:t>Wellenlänge. </a:t>
            </a:r>
          </a:p>
        </p:txBody>
      </p:sp>
      <p:sp>
        <p:nvSpPr>
          <p:cNvPr id="14" name="Rechteck 13">
            <a:extLst>
              <a:ext uri="{FF2B5EF4-FFF2-40B4-BE49-F238E27FC236}">
                <a16:creationId xmlns:a16="http://schemas.microsoft.com/office/drawing/2014/main" id="{FC85FFF1-B943-49C5-AD29-42D5E705D361}"/>
              </a:ext>
            </a:extLst>
          </p:cNvPr>
          <p:cNvSpPr/>
          <p:nvPr/>
        </p:nvSpPr>
        <p:spPr>
          <a:xfrm>
            <a:off x="5289771" y="3369550"/>
            <a:ext cx="2520000" cy="627668"/>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Infrarote Strahlung hat eine Wellenlänge von </a:t>
            </a:r>
            <a:r>
              <a:rPr lang="de-DE" sz="1400" b="1" dirty="0"/>
              <a:t>780 Nanometer </a:t>
            </a:r>
            <a:r>
              <a:rPr lang="de-DE" sz="1400" dirty="0"/>
              <a:t>bis 1 Millimeter. </a:t>
            </a:r>
          </a:p>
        </p:txBody>
      </p:sp>
      <p:sp>
        <p:nvSpPr>
          <p:cNvPr id="15" name="Pfeil: nach unten 14">
            <a:extLst>
              <a:ext uri="{FF2B5EF4-FFF2-40B4-BE49-F238E27FC236}">
                <a16:creationId xmlns:a16="http://schemas.microsoft.com/office/drawing/2014/main" id="{91A89D07-E9AD-42C0-A465-CA6C54BD5E9C}"/>
              </a:ext>
            </a:extLst>
          </p:cNvPr>
          <p:cNvSpPr/>
          <p:nvPr/>
        </p:nvSpPr>
        <p:spPr>
          <a:xfrm rot="17947539">
            <a:off x="4270152" y="4655704"/>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6" name="Pfeil: nach unten 15">
            <a:extLst>
              <a:ext uri="{FF2B5EF4-FFF2-40B4-BE49-F238E27FC236}">
                <a16:creationId xmlns:a16="http://schemas.microsoft.com/office/drawing/2014/main" id="{A7E884C8-39BD-4D3C-A9C5-AAA764C65688}"/>
              </a:ext>
            </a:extLst>
          </p:cNvPr>
          <p:cNvSpPr/>
          <p:nvPr/>
        </p:nvSpPr>
        <p:spPr>
          <a:xfrm rot="17947539">
            <a:off x="3285842" y="4747674"/>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7" name="Pfeil: nach unten 16">
            <a:extLst>
              <a:ext uri="{FF2B5EF4-FFF2-40B4-BE49-F238E27FC236}">
                <a16:creationId xmlns:a16="http://schemas.microsoft.com/office/drawing/2014/main" id="{FE5E651D-3376-4B80-BF0F-59F7F88E1CBA}"/>
              </a:ext>
            </a:extLst>
          </p:cNvPr>
          <p:cNvSpPr/>
          <p:nvPr/>
        </p:nvSpPr>
        <p:spPr>
          <a:xfrm rot="27019">
            <a:off x="5056024" y="5244094"/>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8" name="Pfeil: nach unten 17">
            <a:extLst>
              <a:ext uri="{FF2B5EF4-FFF2-40B4-BE49-F238E27FC236}">
                <a16:creationId xmlns:a16="http://schemas.microsoft.com/office/drawing/2014/main" id="{B7AB7CBC-AEDD-4F21-94B1-F85F25A265A4}"/>
              </a:ext>
            </a:extLst>
          </p:cNvPr>
          <p:cNvSpPr/>
          <p:nvPr/>
        </p:nvSpPr>
        <p:spPr>
          <a:xfrm rot="12325979">
            <a:off x="3749438" y="5662864"/>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9" name="Pfeil: nach unten 18">
            <a:extLst>
              <a:ext uri="{FF2B5EF4-FFF2-40B4-BE49-F238E27FC236}">
                <a16:creationId xmlns:a16="http://schemas.microsoft.com/office/drawing/2014/main" id="{3F24D571-5D25-43D9-9B1A-84FA6F746874}"/>
              </a:ext>
            </a:extLst>
          </p:cNvPr>
          <p:cNvSpPr/>
          <p:nvPr/>
        </p:nvSpPr>
        <p:spPr>
          <a:xfrm rot="17947539">
            <a:off x="2960260" y="5588349"/>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0" name="Pfeil: nach unten 19">
            <a:extLst>
              <a:ext uri="{FF2B5EF4-FFF2-40B4-BE49-F238E27FC236}">
                <a16:creationId xmlns:a16="http://schemas.microsoft.com/office/drawing/2014/main" id="{4968D950-2CF7-4C51-B8BC-4F2A4AFE03D3}"/>
              </a:ext>
            </a:extLst>
          </p:cNvPr>
          <p:cNvSpPr/>
          <p:nvPr/>
        </p:nvSpPr>
        <p:spPr>
          <a:xfrm rot="8646499">
            <a:off x="4201691" y="5180504"/>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Tree>
    <p:extLst>
      <p:ext uri="{BB962C8B-B14F-4D97-AF65-F5344CB8AC3E}">
        <p14:creationId xmlns:p14="http://schemas.microsoft.com/office/powerpoint/2010/main" val="1775657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5" name="Gerader Verbinder 4">
            <a:extLst>
              <a:ext uri="{FF2B5EF4-FFF2-40B4-BE49-F238E27FC236}">
                <a16:creationId xmlns:a16="http://schemas.microsoft.com/office/drawing/2014/main" id="{66E99CD8-63C5-47EF-99F8-86799933B262}"/>
              </a:ext>
            </a:extLst>
          </p:cNvPr>
          <p:cNvCxnSpPr/>
          <p:nvPr/>
        </p:nvCxnSpPr>
        <p:spPr>
          <a:xfrm flipV="1">
            <a:off x="5472752" y="791570"/>
            <a:ext cx="286603" cy="716508"/>
          </a:xfrm>
          <a:prstGeom prst="line">
            <a:avLst/>
          </a:prstGeom>
          <a:ln w="19050"/>
        </p:spPr>
        <p:style>
          <a:lnRef idx="1">
            <a:schemeClr val="dk1"/>
          </a:lnRef>
          <a:fillRef idx="0">
            <a:schemeClr val="dk1"/>
          </a:fillRef>
          <a:effectRef idx="0">
            <a:schemeClr val="dk1"/>
          </a:effectRef>
          <a:fontRef idx="minor">
            <a:schemeClr val="tx1"/>
          </a:fontRef>
        </p:style>
      </p:cxnSp>
      <p:cxnSp>
        <p:nvCxnSpPr>
          <p:cNvPr id="6" name="Gerader Verbinder 5">
            <a:extLst>
              <a:ext uri="{FF2B5EF4-FFF2-40B4-BE49-F238E27FC236}">
                <a16:creationId xmlns:a16="http://schemas.microsoft.com/office/drawing/2014/main" id="{9811AB0D-4D1F-4CBC-9131-48EE83B6AB37}"/>
              </a:ext>
            </a:extLst>
          </p:cNvPr>
          <p:cNvCxnSpPr>
            <a:cxnSpLocks/>
          </p:cNvCxnSpPr>
          <p:nvPr/>
        </p:nvCxnSpPr>
        <p:spPr>
          <a:xfrm flipV="1">
            <a:off x="5506872" y="791570"/>
            <a:ext cx="360528" cy="791570"/>
          </a:xfrm>
          <a:prstGeom prst="line">
            <a:avLst/>
          </a:prstGeom>
          <a:ln w="19050"/>
        </p:spPr>
        <p:style>
          <a:lnRef idx="1">
            <a:schemeClr val="dk1"/>
          </a:lnRef>
          <a:fillRef idx="0">
            <a:schemeClr val="dk1"/>
          </a:fillRef>
          <a:effectRef idx="0">
            <a:schemeClr val="dk1"/>
          </a:effectRef>
          <a:fontRef idx="minor">
            <a:schemeClr val="tx1"/>
          </a:fontRef>
        </p:style>
      </p:cxnSp>
      <p:cxnSp>
        <p:nvCxnSpPr>
          <p:cNvPr id="8" name="Gerader Verbinder 7">
            <a:extLst>
              <a:ext uri="{FF2B5EF4-FFF2-40B4-BE49-F238E27FC236}">
                <a16:creationId xmlns:a16="http://schemas.microsoft.com/office/drawing/2014/main" id="{0AF93177-C348-4DFA-93F6-E5193A01DC3B}"/>
              </a:ext>
            </a:extLst>
          </p:cNvPr>
          <p:cNvCxnSpPr>
            <a:cxnSpLocks/>
          </p:cNvCxnSpPr>
          <p:nvPr/>
        </p:nvCxnSpPr>
        <p:spPr>
          <a:xfrm flipV="1">
            <a:off x="5837830" y="716508"/>
            <a:ext cx="375882" cy="791570"/>
          </a:xfrm>
          <a:prstGeom prst="line">
            <a:avLst/>
          </a:prstGeom>
          <a:ln w="19050"/>
        </p:spPr>
        <p:style>
          <a:lnRef idx="1">
            <a:schemeClr val="dk1"/>
          </a:lnRef>
          <a:fillRef idx="0">
            <a:schemeClr val="dk1"/>
          </a:fillRef>
          <a:effectRef idx="0">
            <a:schemeClr val="dk1"/>
          </a:effectRef>
          <a:fontRef idx="minor">
            <a:schemeClr val="tx1"/>
          </a:fontRef>
        </p:style>
      </p:cxnSp>
      <p:cxnSp>
        <p:nvCxnSpPr>
          <p:cNvPr id="10" name="Gerader Verbinder 9">
            <a:extLst>
              <a:ext uri="{FF2B5EF4-FFF2-40B4-BE49-F238E27FC236}">
                <a16:creationId xmlns:a16="http://schemas.microsoft.com/office/drawing/2014/main" id="{DCA48B35-BF83-4898-A4BD-F944D88EB85E}"/>
              </a:ext>
            </a:extLst>
          </p:cNvPr>
          <p:cNvCxnSpPr>
            <a:cxnSpLocks/>
          </p:cNvCxnSpPr>
          <p:nvPr/>
        </p:nvCxnSpPr>
        <p:spPr>
          <a:xfrm flipV="1">
            <a:off x="5793475" y="641446"/>
            <a:ext cx="326977" cy="815453"/>
          </a:xfrm>
          <a:prstGeom prst="line">
            <a:avLst/>
          </a:prstGeom>
          <a:ln w="19050"/>
        </p:spPr>
        <p:style>
          <a:lnRef idx="1">
            <a:schemeClr val="dk1"/>
          </a:lnRef>
          <a:fillRef idx="0">
            <a:schemeClr val="dk1"/>
          </a:fillRef>
          <a:effectRef idx="0">
            <a:schemeClr val="dk1"/>
          </a:effectRef>
          <a:fontRef idx="minor">
            <a:schemeClr val="tx1"/>
          </a:fontRef>
        </p:style>
      </p:cxnSp>
      <p:cxnSp>
        <p:nvCxnSpPr>
          <p:cNvPr id="12" name="Gerader Verbinder 11">
            <a:extLst>
              <a:ext uri="{FF2B5EF4-FFF2-40B4-BE49-F238E27FC236}">
                <a16:creationId xmlns:a16="http://schemas.microsoft.com/office/drawing/2014/main" id="{6FDE752B-6D6D-493E-81F2-E80634F5061F}"/>
              </a:ext>
            </a:extLst>
          </p:cNvPr>
          <p:cNvCxnSpPr>
            <a:cxnSpLocks/>
          </p:cNvCxnSpPr>
          <p:nvPr/>
        </p:nvCxnSpPr>
        <p:spPr>
          <a:xfrm flipV="1">
            <a:off x="8004412" y="589129"/>
            <a:ext cx="320154" cy="782471"/>
          </a:xfrm>
          <a:prstGeom prst="line">
            <a:avLst/>
          </a:prstGeom>
          <a:ln w="19050"/>
        </p:spPr>
        <p:style>
          <a:lnRef idx="1">
            <a:schemeClr val="dk1"/>
          </a:lnRef>
          <a:fillRef idx="0">
            <a:schemeClr val="dk1"/>
          </a:fillRef>
          <a:effectRef idx="0">
            <a:schemeClr val="dk1"/>
          </a:effectRef>
          <a:fontRef idx="minor">
            <a:schemeClr val="tx1"/>
          </a:fontRef>
        </p:style>
      </p:cxnSp>
      <p:cxnSp>
        <p:nvCxnSpPr>
          <p:cNvPr id="14" name="Gerader Verbinder 13">
            <a:extLst>
              <a:ext uri="{FF2B5EF4-FFF2-40B4-BE49-F238E27FC236}">
                <a16:creationId xmlns:a16="http://schemas.microsoft.com/office/drawing/2014/main" id="{326E482C-2A6C-4EEE-911F-AACD4AF77E7C}"/>
              </a:ext>
            </a:extLst>
          </p:cNvPr>
          <p:cNvCxnSpPr>
            <a:cxnSpLocks/>
          </p:cNvCxnSpPr>
          <p:nvPr/>
        </p:nvCxnSpPr>
        <p:spPr>
          <a:xfrm flipV="1">
            <a:off x="9092820" y="478810"/>
            <a:ext cx="320154" cy="782471"/>
          </a:xfrm>
          <a:prstGeom prst="line">
            <a:avLst/>
          </a:prstGeom>
          <a:ln w="19050"/>
        </p:spPr>
        <p:style>
          <a:lnRef idx="1">
            <a:schemeClr val="dk1"/>
          </a:lnRef>
          <a:fillRef idx="0">
            <a:schemeClr val="dk1"/>
          </a:fillRef>
          <a:effectRef idx="0">
            <a:schemeClr val="dk1"/>
          </a:effectRef>
          <a:fontRef idx="minor">
            <a:schemeClr val="tx1"/>
          </a:fontRef>
        </p:style>
      </p:cxnSp>
      <p:cxnSp>
        <p:nvCxnSpPr>
          <p:cNvPr id="15" name="Gerader Verbinder 14">
            <a:extLst>
              <a:ext uri="{FF2B5EF4-FFF2-40B4-BE49-F238E27FC236}">
                <a16:creationId xmlns:a16="http://schemas.microsoft.com/office/drawing/2014/main" id="{AC2F68BE-67A2-4A38-849D-5F705372BE39}"/>
              </a:ext>
            </a:extLst>
          </p:cNvPr>
          <p:cNvCxnSpPr>
            <a:cxnSpLocks/>
          </p:cNvCxnSpPr>
          <p:nvPr/>
        </p:nvCxnSpPr>
        <p:spPr>
          <a:xfrm flipV="1">
            <a:off x="9125802" y="542499"/>
            <a:ext cx="373608" cy="782473"/>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Gerader Verbinder 16">
            <a:extLst>
              <a:ext uri="{FF2B5EF4-FFF2-40B4-BE49-F238E27FC236}">
                <a16:creationId xmlns:a16="http://schemas.microsoft.com/office/drawing/2014/main" id="{442CAA9D-E304-43E4-8E90-2BB149A94FCF}"/>
              </a:ext>
            </a:extLst>
          </p:cNvPr>
          <p:cNvCxnSpPr>
            <a:cxnSpLocks/>
          </p:cNvCxnSpPr>
          <p:nvPr/>
        </p:nvCxnSpPr>
        <p:spPr>
          <a:xfrm flipV="1">
            <a:off x="8097672" y="542498"/>
            <a:ext cx="373608" cy="782473"/>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Gerader Verbinder 17">
            <a:extLst>
              <a:ext uri="{FF2B5EF4-FFF2-40B4-BE49-F238E27FC236}">
                <a16:creationId xmlns:a16="http://schemas.microsoft.com/office/drawing/2014/main" id="{66AC9AB4-FC49-440B-8DEF-1D9C485637A3}"/>
              </a:ext>
            </a:extLst>
          </p:cNvPr>
          <p:cNvCxnSpPr>
            <a:cxnSpLocks/>
          </p:cNvCxnSpPr>
          <p:nvPr/>
        </p:nvCxnSpPr>
        <p:spPr>
          <a:xfrm flipV="1">
            <a:off x="8408442" y="478808"/>
            <a:ext cx="373608" cy="782473"/>
          </a:xfrm>
          <a:prstGeom prst="line">
            <a:avLst/>
          </a:prstGeom>
          <a:ln w="19050"/>
        </p:spPr>
        <p:style>
          <a:lnRef idx="1">
            <a:schemeClr val="dk1"/>
          </a:lnRef>
          <a:fillRef idx="0">
            <a:schemeClr val="dk1"/>
          </a:fillRef>
          <a:effectRef idx="0">
            <a:schemeClr val="dk1"/>
          </a:effectRef>
          <a:fontRef idx="minor">
            <a:schemeClr val="tx1"/>
          </a:fontRef>
        </p:style>
      </p:cxnSp>
      <p:cxnSp>
        <p:nvCxnSpPr>
          <p:cNvPr id="19" name="Gerader Verbinder 18">
            <a:extLst>
              <a:ext uri="{FF2B5EF4-FFF2-40B4-BE49-F238E27FC236}">
                <a16:creationId xmlns:a16="http://schemas.microsoft.com/office/drawing/2014/main" id="{47901835-D48F-47DE-B970-A8E1C1778028}"/>
              </a:ext>
            </a:extLst>
          </p:cNvPr>
          <p:cNvCxnSpPr>
            <a:cxnSpLocks/>
          </p:cNvCxnSpPr>
          <p:nvPr/>
        </p:nvCxnSpPr>
        <p:spPr>
          <a:xfrm flipV="1">
            <a:off x="8341057" y="510654"/>
            <a:ext cx="325698" cy="750627"/>
          </a:xfrm>
          <a:prstGeom prst="line">
            <a:avLst/>
          </a:prstGeom>
          <a:ln w="19050"/>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50A47507-77F5-4F0D-AF4B-193242F2B6F1}"/>
              </a:ext>
            </a:extLst>
          </p:cNvPr>
          <p:cNvPicPr>
            <a:picLocks noChangeAspect="1"/>
          </p:cNvPicPr>
          <p:nvPr/>
        </p:nvPicPr>
        <p:blipFill>
          <a:blip r:embed="rId3" cstate="email">
            <a:biLevel thresh="5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tretch>
            <a:fillRect/>
          </a:stretch>
        </p:blipFill>
        <p:spPr>
          <a:xfrm>
            <a:off x="0" y="4514"/>
            <a:ext cx="9912530" cy="6853485"/>
          </a:xfrm>
          <a:prstGeom prst="rect">
            <a:avLst/>
          </a:prstGeom>
        </p:spPr>
      </p:pic>
      <p:pic>
        <p:nvPicPr>
          <p:cNvPr id="24" name="Grafik 23">
            <a:extLst>
              <a:ext uri="{FF2B5EF4-FFF2-40B4-BE49-F238E27FC236}">
                <a16:creationId xmlns:a16="http://schemas.microsoft.com/office/drawing/2014/main" id="{A0C1BA1C-6715-4C83-96E0-C57615C480B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65079" y="-9945"/>
            <a:ext cx="5627142" cy="2768048"/>
          </a:xfrm>
          <a:prstGeom prst="rect">
            <a:avLst/>
          </a:prstGeom>
        </p:spPr>
      </p:pic>
      <p:pic>
        <p:nvPicPr>
          <p:cNvPr id="25" name="Grafik 24">
            <a:extLst>
              <a:ext uri="{FF2B5EF4-FFF2-40B4-BE49-F238E27FC236}">
                <a16:creationId xmlns:a16="http://schemas.microsoft.com/office/drawing/2014/main" id="{E11B5B0A-5EC9-400A-B9F8-8FEB8BF79A85}"/>
              </a:ext>
            </a:extLst>
          </p:cNvPr>
          <p:cNvPicPr>
            <a:picLocks noChangeAspect="1"/>
          </p:cNvPicPr>
          <p:nvPr/>
        </p:nvPicPr>
        <p:blipFill>
          <a:blip r:embed="rId6" cstate="email">
            <a:biLevel thresh="75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a:ext>
            </a:extLst>
          </a:blip>
          <a:stretch>
            <a:fillRect/>
          </a:stretch>
        </p:blipFill>
        <p:spPr>
          <a:xfrm>
            <a:off x="725555" y="5764493"/>
            <a:ext cx="1361662" cy="488535"/>
          </a:xfrm>
          <a:prstGeom prst="rect">
            <a:avLst/>
          </a:prstGeom>
        </p:spPr>
      </p:pic>
    </p:spTree>
    <p:extLst>
      <p:ext uri="{BB962C8B-B14F-4D97-AF65-F5344CB8AC3E}">
        <p14:creationId xmlns:p14="http://schemas.microsoft.com/office/powerpoint/2010/main" val="464552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feil: nach unten 21">
            <a:extLst>
              <a:ext uri="{FF2B5EF4-FFF2-40B4-BE49-F238E27FC236}">
                <a16:creationId xmlns:a16="http://schemas.microsoft.com/office/drawing/2014/main" id="{5F63F6D0-CEF2-4ABD-A3BD-35B03EB3F249}"/>
              </a:ext>
            </a:extLst>
          </p:cNvPr>
          <p:cNvSpPr/>
          <p:nvPr/>
        </p:nvSpPr>
        <p:spPr>
          <a:xfrm rot="10800000">
            <a:off x="3207496" y="5113446"/>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 name="Rechteck 1">
            <a:extLst>
              <a:ext uri="{FF2B5EF4-FFF2-40B4-BE49-F238E27FC236}">
                <a16:creationId xmlns:a16="http://schemas.microsoft.com/office/drawing/2014/main" id="{0543DE77-42B3-4C20-A402-9A8723A4413A}"/>
              </a:ext>
            </a:extLst>
          </p:cNvPr>
          <p:cNvSpPr/>
          <p:nvPr/>
        </p:nvSpPr>
        <p:spPr>
          <a:xfrm>
            <a:off x="99794" y="1559773"/>
            <a:ext cx="2520000" cy="992259"/>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Sichtbares Licht </a:t>
            </a:r>
            <a:r>
              <a:rPr lang="de-DE" sz="1400" dirty="0"/>
              <a:t>astronomischer Objekte kann durch den </a:t>
            </a:r>
            <a:r>
              <a:rPr lang="de-DE" sz="1400" b="1" dirty="0"/>
              <a:t>Was-</a:t>
            </a:r>
            <a:r>
              <a:rPr lang="de-DE" sz="1400" b="1" dirty="0" err="1"/>
              <a:t>serdampf</a:t>
            </a:r>
            <a:r>
              <a:rPr lang="de-DE" sz="1400" b="1" dirty="0"/>
              <a:t> </a:t>
            </a:r>
            <a:r>
              <a:rPr lang="de-DE" sz="1400" dirty="0"/>
              <a:t>in der Troposphäre zur Erdoberfläche gelangen. </a:t>
            </a:r>
          </a:p>
        </p:txBody>
      </p:sp>
      <p:sp>
        <p:nvSpPr>
          <p:cNvPr id="3" name="Rechteck 2">
            <a:extLst>
              <a:ext uri="{FF2B5EF4-FFF2-40B4-BE49-F238E27FC236}">
                <a16:creationId xmlns:a16="http://schemas.microsoft.com/office/drawing/2014/main" id="{13CF664B-038C-4DCE-8DA6-B38C7BAF4AE3}"/>
              </a:ext>
            </a:extLst>
          </p:cNvPr>
          <p:cNvSpPr/>
          <p:nvPr/>
        </p:nvSpPr>
        <p:spPr>
          <a:xfrm>
            <a:off x="99794" y="111032"/>
            <a:ext cx="2520000" cy="1364207"/>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Infrarote Strahlung </a:t>
            </a:r>
            <a:r>
              <a:rPr lang="de-DE" sz="1400" dirty="0"/>
              <a:t>astronomischer Objekte wird durch den </a:t>
            </a:r>
            <a:r>
              <a:rPr lang="de-DE" sz="1400" b="1" dirty="0"/>
              <a:t>Wasserdampf </a:t>
            </a:r>
            <a:r>
              <a:rPr lang="de-DE" sz="1400" dirty="0"/>
              <a:t>in der Troposphäre absorbiert und kann nicht zur Erdoberfläche gelangen. </a:t>
            </a:r>
          </a:p>
        </p:txBody>
      </p:sp>
      <p:sp>
        <p:nvSpPr>
          <p:cNvPr id="4" name="Rechteck 3">
            <a:extLst>
              <a:ext uri="{FF2B5EF4-FFF2-40B4-BE49-F238E27FC236}">
                <a16:creationId xmlns:a16="http://schemas.microsoft.com/office/drawing/2014/main" id="{DE553331-FA23-4AE5-9BF1-E304CACB1A46}"/>
              </a:ext>
            </a:extLst>
          </p:cNvPr>
          <p:cNvSpPr/>
          <p:nvPr/>
        </p:nvSpPr>
        <p:spPr>
          <a:xfrm>
            <a:off x="99794" y="3480969"/>
            <a:ext cx="2520000" cy="538373"/>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In der Troposphäre befindet sich </a:t>
            </a:r>
            <a:r>
              <a:rPr lang="de-DE" sz="1400" b="1" dirty="0"/>
              <a:t>Wasserdampf</a:t>
            </a:r>
            <a:r>
              <a:rPr lang="de-DE" sz="1400" dirty="0"/>
              <a:t>.</a:t>
            </a:r>
          </a:p>
        </p:txBody>
      </p:sp>
      <p:sp>
        <p:nvSpPr>
          <p:cNvPr id="5" name="Rechteck 4">
            <a:extLst>
              <a:ext uri="{FF2B5EF4-FFF2-40B4-BE49-F238E27FC236}">
                <a16:creationId xmlns:a16="http://schemas.microsoft.com/office/drawing/2014/main" id="{559A2574-6784-4C85-8FE6-2BA00FC96A4C}"/>
              </a:ext>
            </a:extLst>
          </p:cNvPr>
          <p:cNvSpPr/>
          <p:nvPr/>
        </p:nvSpPr>
        <p:spPr>
          <a:xfrm>
            <a:off x="2718160" y="2693883"/>
            <a:ext cx="2520000" cy="1112681"/>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Die </a:t>
            </a:r>
            <a:r>
              <a:rPr lang="de-DE" sz="1400" b="1" dirty="0"/>
              <a:t>Atmosphäre </a:t>
            </a:r>
            <a:r>
              <a:rPr lang="de-DE" sz="1400" dirty="0"/>
              <a:t>der Erde besteht aus verschiedenen Schichten, die unterschiedlich zusammengesetzt und unterschiedlich dicht sind. </a:t>
            </a:r>
          </a:p>
        </p:txBody>
      </p:sp>
      <p:sp>
        <p:nvSpPr>
          <p:cNvPr id="7" name="Rechteck 6">
            <a:extLst>
              <a:ext uri="{FF2B5EF4-FFF2-40B4-BE49-F238E27FC236}">
                <a16:creationId xmlns:a16="http://schemas.microsoft.com/office/drawing/2014/main" id="{15D8A2F4-EB95-4B29-8745-B2DE7731BE35}"/>
              </a:ext>
            </a:extLst>
          </p:cNvPr>
          <p:cNvSpPr/>
          <p:nvPr/>
        </p:nvSpPr>
        <p:spPr>
          <a:xfrm>
            <a:off x="2718160" y="3911783"/>
            <a:ext cx="2520000" cy="740466"/>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Normale </a:t>
            </a:r>
            <a:r>
              <a:rPr lang="de-DE" sz="1400" b="1" dirty="0"/>
              <a:t>Flugzeuge </a:t>
            </a:r>
            <a:r>
              <a:rPr lang="de-DE" sz="1400" dirty="0"/>
              <a:t>fliegen bis zum oberen Rand der Troposphäre.</a:t>
            </a:r>
          </a:p>
        </p:txBody>
      </p:sp>
      <p:sp>
        <p:nvSpPr>
          <p:cNvPr id="8" name="Rechteck 7">
            <a:extLst>
              <a:ext uri="{FF2B5EF4-FFF2-40B4-BE49-F238E27FC236}">
                <a16:creationId xmlns:a16="http://schemas.microsoft.com/office/drawing/2014/main" id="{6C1C3D6A-E8A3-43C5-AA81-9642D532F4A5}"/>
              </a:ext>
            </a:extLst>
          </p:cNvPr>
          <p:cNvSpPr/>
          <p:nvPr/>
        </p:nvSpPr>
        <p:spPr>
          <a:xfrm>
            <a:off x="93576" y="4135198"/>
            <a:ext cx="2520000" cy="992259"/>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Das </a:t>
            </a:r>
            <a:r>
              <a:rPr lang="de-DE" sz="1400" b="1" dirty="0"/>
              <a:t>James-Webb-Teleskop </a:t>
            </a:r>
            <a:r>
              <a:rPr lang="de-DE" sz="1400" dirty="0"/>
              <a:t>befindet sich im Weltraum und kann daher Infrarotstrahlung ohne Probleme beobachten.</a:t>
            </a:r>
          </a:p>
        </p:txBody>
      </p:sp>
      <p:sp>
        <p:nvSpPr>
          <p:cNvPr id="9" name="Pfeil: nach unten 8">
            <a:extLst>
              <a:ext uri="{FF2B5EF4-FFF2-40B4-BE49-F238E27FC236}">
                <a16:creationId xmlns:a16="http://schemas.microsoft.com/office/drawing/2014/main" id="{67628F5E-2601-442E-BD72-8C1CBCB59B5D}"/>
              </a:ext>
            </a:extLst>
          </p:cNvPr>
          <p:cNvSpPr/>
          <p:nvPr/>
        </p:nvSpPr>
        <p:spPr>
          <a:xfrm rot="10800000">
            <a:off x="4245496" y="5393369"/>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0" name="Rechteck 9">
            <a:extLst>
              <a:ext uri="{FF2B5EF4-FFF2-40B4-BE49-F238E27FC236}">
                <a16:creationId xmlns:a16="http://schemas.microsoft.com/office/drawing/2014/main" id="{EC53CAFA-3A32-4E7A-BAC9-5AB7C202AE5F}"/>
              </a:ext>
            </a:extLst>
          </p:cNvPr>
          <p:cNvSpPr/>
          <p:nvPr/>
        </p:nvSpPr>
        <p:spPr>
          <a:xfrm>
            <a:off x="5336526" y="147728"/>
            <a:ext cx="2520000" cy="1295067"/>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Das </a:t>
            </a:r>
            <a:r>
              <a:rPr lang="de-DE" sz="1400" b="1" dirty="0"/>
              <a:t>James-Webb-Teleskop </a:t>
            </a:r>
            <a:r>
              <a:rPr lang="de-DE" sz="1400" dirty="0"/>
              <a:t>ist viel weiter von der Erde entfernt als in dieser Abbildung darstellbar – etwa 15.000 mal weiter, an einem Lagrange-Punkt. </a:t>
            </a:r>
          </a:p>
        </p:txBody>
      </p:sp>
      <p:sp>
        <p:nvSpPr>
          <p:cNvPr id="11" name="Pfeil: nach unten 10">
            <a:extLst>
              <a:ext uri="{FF2B5EF4-FFF2-40B4-BE49-F238E27FC236}">
                <a16:creationId xmlns:a16="http://schemas.microsoft.com/office/drawing/2014/main" id="{63725701-31D2-4983-A35A-4A6EAB8770AB}"/>
              </a:ext>
            </a:extLst>
          </p:cNvPr>
          <p:cNvSpPr/>
          <p:nvPr/>
        </p:nvSpPr>
        <p:spPr>
          <a:xfrm rot="10800000">
            <a:off x="3766154" y="4927132"/>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2" name="Rechteck 11">
            <a:extLst>
              <a:ext uri="{FF2B5EF4-FFF2-40B4-BE49-F238E27FC236}">
                <a16:creationId xmlns:a16="http://schemas.microsoft.com/office/drawing/2014/main" id="{8D3563A5-6BFA-4CC6-B1FE-B43DCE79BA39}"/>
              </a:ext>
            </a:extLst>
          </p:cNvPr>
          <p:cNvSpPr/>
          <p:nvPr/>
        </p:nvSpPr>
        <p:spPr>
          <a:xfrm>
            <a:off x="2718160" y="128026"/>
            <a:ext cx="2520000" cy="1400752"/>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Die Beobachtung von astronomischer Infrarot-strahlung ist oberhalb der Troposphäre möglich – das heißt sogar schon aus </a:t>
            </a:r>
            <a:r>
              <a:rPr lang="de-DE" sz="1400" b="1" dirty="0"/>
              <a:t>Stratosphärenflugzeugen</a:t>
            </a:r>
            <a:r>
              <a:rPr lang="de-DE" sz="1400" dirty="0"/>
              <a:t>.</a:t>
            </a:r>
          </a:p>
        </p:txBody>
      </p:sp>
      <p:sp>
        <p:nvSpPr>
          <p:cNvPr id="13" name="Rechteck 12">
            <a:extLst>
              <a:ext uri="{FF2B5EF4-FFF2-40B4-BE49-F238E27FC236}">
                <a16:creationId xmlns:a16="http://schemas.microsoft.com/office/drawing/2014/main" id="{AD1FA9DA-9494-492D-BA98-7D411E2A41B5}"/>
              </a:ext>
            </a:extLst>
          </p:cNvPr>
          <p:cNvSpPr/>
          <p:nvPr/>
        </p:nvSpPr>
        <p:spPr>
          <a:xfrm>
            <a:off x="2718160" y="1639521"/>
            <a:ext cx="2520000" cy="932471"/>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Die Grenze der Atmosphäre zum Weltraum ist fließend. Ab 80 bis 100 Kilometern Höhe spricht man von „Weltraum“. </a:t>
            </a:r>
          </a:p>
        </p:txBody>
      </p:sp>
      <p:sp>
        <p:nvSpPr>
          <p:cNvPr id="15" name="Rechteck 14">
            <a:extLst>
              <a:ext uri="{FF2B5EF4-FFF2-40B4-BE49-F238E27FC236}">
                <a16:creationId xmlns:a16="http://schemas.microsoft.com/office/drawing/2014/main" id="{9D998225-8584-4E70-BAFD-05577CC66AFB}"/>
              </a:ext>
            </a:extLst>
          </p:cNvPr>
          <p:cNvSpPr/>
          <p:nvPr/>
        </p:nvSpPr>
        <p:spPr>
          <a:xfrm>
            <a:off x="5349331" y="3042956"/>
            <a:ext cx="2520000" cy="975756"/>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Weil das </a:t>
            </a:r>
            <a:r>
              <a:rPr lang="de-DE" sz="1400" b="1" dirty="0"/>
              <a:t>James-Webb-Teleskop </a:t>
            </a:r>
            <a:r>
              <a:rPr lang="de-DE" sz="1400" dirty="0"/>
              <a:t>sehr weit von der Erde entfernt ist, kann man nicht einfach zum Reparieren hinfliegen.</a:t>
            </a:r>
          </a:p>
        </p:txBody>
      </p:sp>
      <p:sp>
        <p:nvSpPr>
          <p:cNvPr id="16" name="Pfeil: nach unten 15">
            <a:extLst>
              <a:ext uri="{FF2B5EF4-FFF2-40B4-BE49-F238E27FC236}">
                <a16:creationId xmlns:a16="http://schemas.microsoft.com/office/drawing/2014/main" id="{C7E8AA40-AB1B-4D1A-A6EE-27A91105B4DC}"/>
              </a:ext>
            </a:extLst>
          </p:cNvPr>
          <p:cNvSpPr/>
          <p:nvPr/>
        </p:nvSpPr>
        <p:spPr>
          <a:xfrm rot="11936201">
            <a:off x="4781789" y="5205513"/>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7" name="Rechteck 16">
            <a:extLst>
              <a:ext uri="{FF2B5EF4-FFF2-40B4-BE49-F238E27FC236}">
                <a16:creationId xmlns:a16="http://schemas.microsoft.com/office/drawing/2014/main" id="{AB3DF3A1-4C3D-4729-B6C2-CE2FE00B833E}"/>
              </a:ext>
            </a:extLst>
          </p:cNvPr>
          <p:cNvSpPr/>
          <p:nvPr/>
        </p:nvSpPr>
        <p:spPr>
          <a:xfrm>
            <a:off x="5349331" y="4122016"/>
            <a:ext cx="2520000" cy="296042"/>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100 Kilometer Höhe</a:t>
            </a:r>
          </a:p>
        </p:txBody>
      </p:sp>
      <p:sp>
        <p:nvSpPr>
          <p:cNvPr id="18" name="Rechteck 17">
            <a:extLst>
              <a:ext uri="{FF2B5EF4-FFF2-40B4-BE49-F238E27FC236}">
                <a16:creationId xmlns:a16="http://schemas.microsoft.com/office/drawing/2014/main" id="{A047E981-9820-4BBD-95F8-66722DE5A215}"/>
              </a:ext>
            </a:extLst>
          </p:cNvPr>
          <p:cNvSpPr/>
          <p:nvPr/>
        </p:nvSpPr>
        <p:spPr>
          <a:xfrm>
            <a:off x="5349331" y="4535394"/>
            <a:ext cx="2520000" cy="296042"/>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10 Kilometer Höhe</a:t>
            </a:r>
          </a:p>
        </p:txBody>
      </p:sp>
      <p:sp>
        <p:nvSpPr>
          <p:cNvPr id="19" name="Rechteck 18">
            <a:extLst>
              <a:ext uri="{FF2B5EF4-FFF2-40B4-BE49-F238E27FC236}">
                <a16:creationId xmlns:a16="http://schemas.microsoft.com/office/drawing/2014/main" id="{2D75DDAA-1F74-433D-B949-CAFEA773228D}"/>
              </a:ext>
            </a:extLst>
          </p:cNvPr>
          <p:cNvSpPr/>
          <p:nvPr/>
        </p:nvSpPr>
        <p:spPr>
          <a:xfrm>
            <a:off x="99794" y="2636566"/>
            <a:ext cx="2520000" cy="740466"/>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Wasserdampf </a:t>
            </a:r>
            <a:r>
              <a:rPr lang="de-DE" sz="1400" dirty="0"/>
              <a:t>ist unsichtbar. Nur wenn Wasserdampf kondensiert, sehen wir </a:t>
            </a:r>
            <a:r>
              <a:rPr lang="de-DE" sz="1400" b="1" dirty="0"/>
              <a:t>Wolken</a:t>
            </a:r>
            <a:r>
              <a:rPr lang="de-DE" sz="1400" dirty="0"/>
              <a:t>.</a:t>
            </a:r>
          </a:p>
        </p:txBody>
      </p:sp>
      <p:sp>
        <p:nvSpPr>
          <p:cNvPr id="21" name="Rechteck 20">
            <a:extLst>
              <a:ext uri="{FF2B5EF4-FFF2-40B4-BE49-F238E27FC236}">
                <a16:creationId xmlns:a16="http://schemas.microsoft.com/office/drawing/2014/main" id="{1C2D6F34-7D3C-4898-98A6-69912A5D58BA}"/>
              </a:ext>
            </a:extLst>
          </p:cNvPr>
          <p:cNvSpPr/>
          <p:nvPr/>
        </p:nvSpPr>
        <p:spPr>
          <a:xfrm>
            <a:off x="93576" y="5211991"/>
            <a:ext cx="2520000" cy="975756"/>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Astronomische Objekte </a:t>
            </a:r>
            <a:r>
              <a:rPr lang="de-DE" sz="1400" dirty="0"/>
              <a:t>senden nicht nur sichtbares Licht aus, sondern auch </a:t>
            </a:r>
            <a:r>
              <a:rPr lang="de-DE" sz="1400" b="1" dirty="0"/>
              <a:t>infrarote </a:t>
            </a:r>
            <a:r>
              <a:rPr lang="de-DE" sz="1400" b="1" dirty="0" err="1"/>
              <a:t>Strah-lung</a:t>
            </a:r>
            <a:r>
              <a:rPr lang="de-DE" sz="1400" dirty="0"/>
              <a:t>, also </a:t>
            </a:r>
            <a:r>
              <a:rPr lang="de-DE" sz="1400" b="1" dirty="0"/>
              <a:t>Wärmestrahlung</a:t>
            </a:r>
            <a:r>
              <a:rPr lang="de-DE" sz="1400" dirty="0"/>
              <a:t>. </a:t>
            </a:r>
          </a:p>
        </p:txBody>
      </p:sp>
      <p:sp>
        <p:nvSpPr>
          <p:cNvPr id="24" name="Rechteck 23">
            <a:extLst>
              <a:ext uri="{FF2B5EF4-FFF2-40B4-BE49-F238E27FC236}">
                <a16:creationId xmlns:a16="http://schemas.microsoft.com/office/drawing/2014/main" id="{8182DDE9-58FA-4149-B721-1C60150B5D22}"/>
              </a:ext>
            </a:extLst>
          </p:cNvPr>
          <p:cNvSpPr/>
          <p:nvPr/>
        </p:nvSpPr>
        <p:spPr>
          <a:xfrm>
            <a:off x="5336526" y="1559773"/>
            <a:ext cx="2520000" cy="1364206"/>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Nur am Lagrange-Punkt kann das James-Webb-Teleskop alle störenden </a:t>
            </a:r>
            <a:r>
              <a:rPr lang="de-DE" sz="1400" b="1" dirty="0"/>
              <a:t>Wärmequellen </a:t>
            </a:r>
            <a:r>
              <a:rPr lang="de-DE" sz="1400" dirty="0"/>
              <a:t>– Sonne, Mond, Erde – gleichzeitig hinter seinem Schutzschild verbergen.  </a:t>
            </a:r>
          </a:p>
        </p:txBody>
      </p:sp>
      <p:sp>
        <p:nvSpPr>
          <p:cNvPr id="23" name="Pfeil: nach unten 22">
            <a:extLst>
              <a:ext uri="{FF2B5EF4-FFF2-40B4-BE49-F238E27FC236}">
                <a16:creationId xmlns:a16="http://schemas.microsoft.com/office/drawing/2014/main" id="{ECB0D058-A246-4209-9663-E640C0BCA254}"/>
              </a:ext>
            </a:extLst>
          </p:cNvPr>
          <p:cNvSpPr/>
          <p:nvPr/>
        </p:nvSpPr>
        <p:spPr>
          <a:xfrm rot="11936201">
            <a:off x="5387242" y="5174337"/>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Tree>
    <p:extLst>
      <p:ext uri="{BB962C8B-B14F-4D97-AF65-F5344CB8AC3E}">
        <p14:creationId xmlns:p14="http://schemas.microsoft.com/office/powerpoint/2010/main" val="4068861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636F86-55CC-4FDE-B2EE-C2C153171FEE}"/>
              </a:ext>
            </a:extLst>
          </p:cNvPr>
          <p:cNvSpPr>
            <a:spLocks noGrp="1"/>
          </p:cNvSpPr>
          <p:nvPr>
            <p:ph type="title"/>
          </p:nvPr>
        </p:nvSpPr>
        <p:spPr/>
        <p:txBody>
          <a:bodyPr/>
          <a:lstStyle/>
          <a:p>
            <a:r>
              <a:rPr lang="de-DE" dirty="0"/>
              <a:t>Quellen der Abbildungen</a:t>
            </a:r>
          </a:p>
        </p:txBody>
      </p:sp>
      <p:sp>
        <p:nvSpPr>
          <p:cNvPr id="3" name="Inhaltsplatzhalter 2">
            <a:extLst>
              <a:ext uri="{FF2B5EF4-FFF2-40B4-BE49-F238E27FC236}">
                <a16:creationId xmlns:a16="http://schemas.microsoft.com/office/drawing/2014/main" id="{CC407CB7-78BF-40A2-831F-487A26DA0726}"/>
              </a:ext>
            </a:extLst>
          </p:cNvPr>
          <p:cNvSpPr>
            <a:spLocks noGrp="1"/>
          </p:cNvSpPr>
          <p:nvPr>
            <p:ph idx="1"/>
          </p:nvPr>
        </p:nvSpPr>
        <p:spPr/>
        <p:txBody>
          <a:bodyPr>
            <a:normAutofit fontScale="55000" lnSpcReduction="20000"/>
          </a:bodyPr>
          <a:lstStyle/>
          <a:p>
            <a:pPr marL="0" indent="0">
              <a:buNone/>
            </a:pPr>
            <a:r>
              <a:rPr lang="de-DE" dirty="0"/>
              <a:t>Eigene Abbildungen, sofern nicht anders benannt.</a:t>
            </a:r>
          </a:p>
          <a:p>
            <a:pPr marL="0" indent="0">
              <a:buNone/>
            </a:pPr>
            <a:r>
              <a:rPr lang="de-DE" dirty="0"/>
              <a:t>Weitere Abbildungen:  </a:t>
            </a:r>
          </a:p>
          <a:p>
            <a:endParaRPr lang="de-DE" dirty="0"/>
          </a:p>
          <a:p>
            <a:r>
              <a:rPr lang="de-DE" dirty="0"/>
              <a:t>Gesamtansicht des Teleskops: </a:t>
            </a:r>
            <a:br>
              <a:rPr lang="de-DE" dirty="0"/>
            </a:br>
            <a:r>
              <a:rPr lang="de-DE" dirty="0"/>
              <a:t>https://www.spektrum.de/news/jwst-sonnenschild-das-james-webb-space-telescope-entfaltet-sich/1965424 (Bild von NASA)</a:t>
            </a:r>
          </a:p>
          <a:p>
            <a:r>
              <a:rPr lang="de-DE" dirty="0"/>
              <a:t>Bilder aus der Forschung: </a:t>
            </a:r>
            <a:br>
              <a:rPr lang="de-DE" dirty="0"/>
            </a:br>
            <a:r>
              <a:rPr lang="de-DE" dirty="0"/>
              <a:t>https://webb.nasa.gov/content/science/birth.html</a:t>
            </a:r>
            <a:br>
              <a:rPr lang="de-DE" dirty="0"/>
            </a:br>
            <a:r>
              <a:rPr lang="de-DE" dirty="0"/>
              <a:t>https://blogs.nasa.gov/webb/2022/08/22/webbs-jupiter-images-showcase-auroras-hazes/</a:t>
            </a:r>
            <a:br>
              <a:rPr lang="de-DE" dirty="0"/>
            </a:br>
            <a:r>
              <a:rPr lang="de-DE" dirty="0"/>
              <a:t>https://www.nasa.gov/image-article/nasas-webb-delivers-deepest-infrared-image-of-universe-yet/</a:t>
            </a:r>
            <a:br>
              <a:rPr lang="de-DE" dirty="0"/>
            </a:br>
            <a:r>
              <a:rPr lang="de-DE" dirty="0"/>
              <a:t>https://www.nasa.gov/missions/webb/the-crab-nebula-seen-in-new-light-by-nasas-webb/</a:t>
            </a:r>
          </a:p>
          <a:p>
            <a:r>
              <a:rPr lang="de-DE" dirty="0"/>
              <a:t>Missionsstart mit Rakete: https://www.esa.int/ESA_Multimedia/Images/2020/07/Artist_s_view_of_the_James_Webb_Space_Telescope_on_an_Ariane_5_launcher#.YH7iJIw-e89.link </a:t>
            </a:r>
          </a:p>
          <a:p>
            <a:r>
              <a:rPr lang="de-DE" dirty="0"/>
              <a:t>Spektrum: </a:t>
            </a:r>
            <a:br>
              <a:rPr lang="de-DE" dirty="0"/>
            </a:br>
            <a:r>
              <a:rPr lang="de-DE" dirty="0"/>
              <a:t>https://science.nasa.gov/wp-content/uploads/2023/04/hubble_webb_emspectrum_cropped-jpg.webp?w=2048&amp;format=webp </a:t>
            </a:r>
          </a:p>
          <a:p>
            <a:endParaRPr lang="de-DE" dirty="0"/>
          </a:p>
          <a:p>
            <a:pPr marL="0" indent="0">
              <a:buNone/>
            </a:pPr>
            <a:r>
              <a:rPr lang="de-DE" dirty="0"/>
              <a:t>Entsprechend der NASA-Lizenz können Bilder der NASA frei verwendet werden. </a:t>
            </a:r>
          </a:p>
          <a:p>
            <a:endParaRPr lang="de-DE" dirty="0"/>
          </a:p>
          <a:p>
            <a:endParaRPr lang="de-DE" dirty="0"/>
          </a:p>
        </p:txBody>
      </p:sp>
    </p:spTree>
    <p:extLst>
      <p:ext uri="{BB962C8B-B14F-4D97-AF65-F5344CB8AC3E}">
        <p14:creationId xmlns:p14="http://schemas.microsoft.com/office/powerpoint/2010/main" val="360118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t="-6000" b="-6000"/>
          </a:stretch>
        </a:blip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6FA0158-15E5-4E0C-BAB4-8873B019E450}"/>
              </a:ext>
            </a:extLst>
          </p:cNvPr>
          <p:cNvPicPr>
            <a:picLocks noChangeAspect="1"/>
          </p:cNvPicPr>
          <p:nvPr/>
        </p:nvPicPr>
        <p:blipFill>
          <a:blip r:embed="rId3" cstate="email">
            <a:biLevel thresh="75000"/>
            <a:extLst>
              <a:ext uri="{BEBA8EAE-BF5A-486C-A8C5-ECC9F3942E4B}">
                <a14:imgProps xmlns:a14="http://schemas.microsoft.com/office/drawing/2010/main">
                  <a14:imgLayer r:embed="rId4">
                    <a14:imgEffect>
                      <a14:artisticPhotocopy/>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9906000" cy="6858000"/>
          </a:xfrm>
          <a:prstGeom prst="rect">
            <a:avLst/>
          </a:prstGeom>
        </p:spPr>
      </p:pic>
    </p:spTree>
    <p:extLst>
      <p:ext uri="{BB962C8B-B14F-4D97-AF65-F5344CB8AC3E}">
        <p14:creationId xmlns:p14="http://schemas.microsoft.com/office/powerpoint/2010/main" val="3861536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E9EEEF6-D06E-4280-A6DD-B62FCE32384F}"/>
              </a:ext>
            </a:extLst>
          </p:cNvPr>
          <p:cNvSpPr/>
          <p:nvPr/>
        </p:nvSpPr>
        <p:spPr>
          <a:xfrm>
            <a:off x="243866" y="5903057"/>
            <a:ext cx="2520000" cy="7045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Der </a:t>
            </a:r>
            <a:r>
              <a:rPr lang="de-DE" sz="1400" b="1" dirty="0"/>
              <a:t>Sonnenschild </a:t>
            </a:r>
            <a:r>
              <a:rPr lang="de-DE" sz="1400" dirty="0"/>
              <a:t>schützt das Teleskop vor der Wärmestrahlung der Sonne. </a:t>
            </a:r>
          </a:p>
        </p:txBody>
      </p:sp>
      <p:sp>
        <p:nvSpPr>
          <p:cNvPr id="3" name="Rechteck 2">
            <a:extLst>
              <a:ext uri="{FF2B5EF4-FFF2-40B4-BE49-F238E27FC236}">
                <a16:creationId xmlns:a16="http://schemas.microsoft.com/office/drawing/2014/main" id="{50FB3642-FA0B-47F4-B043-3759F8C24731}"/>
              </a:ext>
            </a:extLst>
          </p:cNvPr>
          <p:cNvSpPr/>
          <p:nvPr/>
        </p:nvSpPr>
        <p:spPr>
          <a:xfrm>
            <a:off x="233327" y="1418728"/>
            <a:ext cx="2520000" cy="9086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Der </a:t>
            </a:r>
            <a:r>
              <a:rPr lang="de-DE" sz="1400" b="1" dirty="0"/>
              <a:t>Hauptspiegel</a:t>
            </a:r>
            <a:r>
              <a:rPr lang="de-DE" sz="1400" dirty="0"/>
              <a:t> sammelt auch schwache Infrarotstrahlung der beobachteten astronomischen Objekte. </a:t>
            </a:r>
          </a:p>
        </p:txBody>
      </p:sp>
      <p:sp>
        <p:nvSpPr>
          <p:cNvPr id="5" name="Rechteck 4">
            <a:extLst>
              <a:ext uri="{FF2B5EF4-FFF2-40B4-BE49-F238E27FC236}">
                <a16:creationId xmlns:a16="http://schemas.microsoft.com/office/drawing/2014/main" id="{3D467220-D713-4569-88D9-80908180E8A9}"/>
              </a:ext>
            </a:extLst>
          </p:cNvPr>
          <p:cNvSpPr/>
          <p:nvPr/>
        </p:nvSpPr>
        <p:spPr>
          <a:xfrm>
            <a:off x="233327" y="4859539"/>
            <a:ext cx="2520000" cy="96437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Unter dem Sonnenschild befindet sich eine </a:t>
            </a:r>
            <a:r>
              <a:rPr lang="de-DE" sz="1400" b="1" dirty="0"/>
              <a:t>Antenne</a:t>
            </a:r>
            <a:r>
              <a:rPr lang="de-DE" sz="1400" dirty="0"/>
              <a:t>, die Beobachtungsdaten zur Erde schickt. </a:t>
            </a:r>
          </a:p>
        </p:txBody>
      </p:sp>
      <p:sp>
        <p:nvSpPr>
          <p:cNvPr id="6" name="Rechteck 5">
            <a:extLst>
              <a:ext uri="{FF2B5EF4-FFF2-40B4-BE49-F238E27FC236}">
                <a16:creationId xmlns:a16="http://schemas.microsoft.com/office/drawing/2014/main" id="{C5C1911A-9CBE-4F93-BEB3-BA3D09E514F0}"/>
              </a:ext>
            </a:extLst>
          </p:cNvPr>
          <p:cNvSpPr/>
          <p:nvPr/>
        </p:nvSpPr>
        <p:spPr>
          <a:xfrm>
            <a:off x="233327" y="2384365"/>
            <a:ext cx="2520000" cy="118241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Der kleine </a:t>
            </a:r>
            <a:r>
              <a:rPr lang="de-DE" sz="1400" b="1" dirty="0"/>
              <a:t>Sekundärspiegel</a:t>
            </a:r>
            <a:r>
              <a:rPr lang="de-DE" sz="1400" dirty="0"/>
              <a:t> leitet die gesammelte Infrarotstrahlung weiter zu den Beobachtungsinstrumenten. </a:t>
            </a:r>
          </a:p>
        </p:txBody>
      </p:sp>
      <p:sp>
        <p:nvSpPr>
          <p:cNvPr id="7" name="Rechteck 6">
            <a:extLst>
              <a:ext uri="{FF2B5EF4-FFF2-40B4-BE49-F238E27FC236}">
                <a16:creationId xmlns:a16="http://schemas.microsoft.com/office/drawing/2014/main" id="{F93E0F1A-8381-4AFE-BB6A-BAF67A0EBB35}"/>
              </a:ext>
            </a:extLst>
          </p:cNvPr>
          <p:cNvSpPr/>
          <p:nvPr/>
        </p:nvSpPr>
        <p:spPr>
          <a:xfrm>
            <a:off x="2937635" y="297162"/>
            <a:ext cx="2520000" cy="1555474"/>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Das Teleskop muss von der </a:t>
            </a:r>
            <a:r>
              <a:rPr lang="de-DE" sz="1400" b="1" dirty="0"/>
              <a:t>Sonne </a:t>
            </a:r>
            <a:r>
              <a:rPr lang="de-DE" sz="1400" dirty="0"/>
              <a:t>wegschauen. Weil das Teleskop Infrarotstrahlung beobachtet, also Wärmestrahlung, würde die Sonnenwärme bei der Beobachtung sehr stören. </a:t>
            </a:r>
          </a:p>
        </p:txBody>
      </p:sp>
      <p:sp>
        <p:nvSpPr>
          <p:cNvPr id="9" name="Rechteck 8">
            <a:extLst>
              <a:ext uri="{FF2B5EF4-FFF2-40B4-BE49-F238E27FC236}">
                <a16:creationId xmlns:a16="http://schemas.microsoft.com/office/drawing/2014/main" id="{9B18011A-644B-4F27-9570-F1A83A6DF7F5}"/>
              </a:ext>
            </a:extLst>
          </p:cNvPr>
          <p:cNvSpPr/>
          <p:nvPr/>
        </p:nvSpPr>
        <p:spPr>
          <a:xfrm>
            <a:off x="236639" y="3636547"/>
            <a:ext cx="2520000" cy="11532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Hinter dem Hauptspiegel befinden sich die </a:t>
            </a:r>
            <a:r>
              <a:rPr lang="de-DE" sz="1400" b="1" dirty="0"/>
              <a:t>Beo-</a:t>
            </a:r>
            <a:r>
              <a:rPr lang="de-DE" sz="1400" b="1" dirty="0" err="1"/>
              <a:t>bachtungsinstrumente</a:t>
            </a:r>
            <a:r>
              <a:rPr lang="de-DE" sz="1400" dirty="0"/>
              <a:t>, die die infrarote Strahlung auswerten und in Daten umwandeln. </a:t>
            </a:r>
          </a:p>
        </p:txBody>
      </p:sp>
      <p:sp>
        <p:nvSpPr>
          <p:cNvPr id="10" name="Rechteck 9">
            <a:extLst>
              <a:ext uri="{FF2B5EF4-FFF2-40B4-BE49-F238E27FC236}">
                <a16:creationId xmlns:a16="http://schemas.microsoft.com/office/drawing/2014/main" id="{7FD5F0AE-856E-43CC-BE9D-6C146F4E8832}"/>
              </a:ext>
            </a:extLst>
          </p:cNvPr>
          <p:cNvSpPr/>
          <p:nvPr/>
        </p:nvSpPr>
        <p:spPr>
          <a:xfrm>
            <a:off x="222787" y="298579"/>
            <a:ext cx="2541079" cy="105038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Das James-Webb-Teleskop beobachtet infrarote Strahlung,</a:t>
            </a:r>
            <a:r>
              <a:rPr lang="de-DE" sz="1400" b="1" dirty="0"/>
              <a:t> Wärmestrahlung</a:t>
            </a:r>
            <a:r>
              <a:rPr lang="de-DE" sz="1400" dirty="0"/>
              <a:t>, im Weltall. </a:t>
            </a:r>
          </a:p>
        </p:txBody>
      </p:sp>
      <p:sp>
        <p:nvSpPr>
          <p:cNvPr id="11" name="Rechteck 10">
            <a:extLst>
              <a:ext uri="{FF2B5EF4-FFF2-40B4-BE49-F238E27FC236}">
                <a16:creationId xmlns:a16="http://schemas.microsoft.com/office/drawing/2014/main" id="{AE5A7481-6026-4A94-8E1F-7D16C0F0EA97}"/>
              </a:ext>
            </a:extLst>
          </p:cNvPr>
          <p:cNvSpPr/>
          <p:nvPr/>
        </p:nvSpPr>
        <p:spPr>
          <a:xfrm>
            <a:off x="2937635" y="4397173"/>
            <a:ext cx="2520000" cy="704557"/>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Die </a:t>
            </a:r>
            <a:r>
              <a:rPr lang="de-DE" sz="1400" b="1" dirty="0"/>
              <a:t>Trimmklappe </a:t>
            </a:r>
            <a:r>
              <a:rPr lang="de-DE" sz="1400" dirty="0"/>
              <a:t>ist wie ein kleines Segel, das die Lage des Teleskops stabilisiert. </a:t>
            </a:r>
          </a:p>
        </p:txBody>
      </p:sp>
      <p:sp>
        <p:nvSpPr>
          <p:cNvPr id="18" name="Rechteck 17">
            <a:extLst>
              <a:ext uri="{FF2B5EF4-FFF2-40B4-BE49-F238E27FC236}">
                <a16:creationId xmlns:a16="http://schemas.microsoft.com/office/drawing/2014/main" id="{0E5CEF80-BC94-4F73-8E21-3518E47969AB}"/>
              </a:ext>
            </a:extLst>
          </p:cNvPr>
          <p:cNvSpPr/>
          <p:nvPr/>
        </p:nvSpPr>
        <p:spPr>
          <a:xfrm>
            <a:off x="2937635" y="3587305"/>
            <a:ext cx="2520000" cy="704555"/>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Der </a:t>
            </a:r>
            <a:r>
              <a:rPr lang="de-DE" sz="1400" b="1" dirty="0"/>
              <a:t>Sonnenschild </a:t>
            </a:r>
            <a:r>
              <a:rPr lang="de-DE" sz="1400" dirty="0"/>
              <a:t>ist 21 Meter lang – so groß wie ein Tennisplatz.</a:t>
            </a:r>
          </a:p>
        </p:txBody>
      </p:sp>
      <p:sp>
        <p:nvSpPr>
          <p:cNvPr id="19" name="Pfeil: nach unten 18">
            <a:extLst>
              <a:ext uri="{FF2B5EF4-FFF2-40B4-BE49-F238E27FC236}">
                <a16:creationId xmlns:a16="http://schemas.microsoft.com/office/drawing/2014/main" id="{0D1855D5-ED85-4317-BD94-021E445A4B19}"/>
              </a:ext>
            </a:extLst>
          </p:cNvPr>
          <p:cNvSpPr/>
          <p:nvPr/>
        </p:nvSpPr>
        <p:spPr>
          <a:xfrm rot="7431126">
            <a:off x="5093915" y="5818377"/>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1" name="Rechteck 20">
            <a:extLst>
              <a:ext uri="{FF2B5EF4-FFF2-40B4-BE49-F238E27FC236}">
                <a16:creationId xmlns:a16="http://schemas.microsoft.com/office/drawing/2014/main" id="{4B728B84-8F79-43B5-872E-9FDCC89D10DE}"/>
              </a:ext>
            </a:extLst>
          </p:cNvPr>
          <p:cNvSpPr/>
          <p:nvPr/>
        </p:nvSpPr>
        <p:spPr>
          <a:xfrm>
            <a:off x="2937635" y="1964551"/>
            <a:ext cx="2520000" cy="908687"/>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Der </a:t>
            </a:r>
            <a:r>
              <a:rPr lang="de-DE" sz="1400" b="1" dirty="0"/>
              <a:t>Hauptspiegel </a:t>
            </a:r>
            <a:r>
              <a:rPr lang="de-DE" sz="1400" dirty="0"/>
              <a:t>ist mit Gold überzogen, um besonders gut infrarote Strahlung zu reflektieren.</a:t>
            </a:r>
          </a:p>
        </p:txBody>
      </p:sp>
      <p:sp>
        <p:nvSpPr>
          <p:cNvPr id="22" name="Rechteck 21">
            <a:extLst>
              <a:ext uri="{FF2B5EF4-FFF2-40B4-BE49-F238E27FC236}">
                <a16:creationId xmlns:a16="http://schemas.microsoft.com/office/drawing/2014/main" id="{1228AD07-81CF-4F95-BA2E-8A595EEFB8AB}"/>
              </a:ext>
            </a:extLst>
          </p:cNvPr>
          <p:cNvSpPr/>
          <p:nvPr/>
        </p:nvSpPr>
        <p:spPr>
          <a:xfrm>
            <a:off x="2937635" y="2985153"/>
            <a:ext cx="2520000" cy="490268"/>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Der </a:t>
            </a:r>
            <a:r>
              <a:rPr lang="de-DE" sz="1400" b="1" dirty="0"/>
              <a:t>Hauptspiegel </a:t>
            </a:r>
            <a:r>
              <a:rPr lang="de-DE" sz="1400" dirty="0"/>
              <a:t>ist über 6 Meter groß.</a:t>
            </a:r>
          </a:p>
        </p:txBody>
      </p:sp>
      <p:sp>
        <p:nvSpPr>
          <p:cNvPr id="49" name="Pfeil: nach unten 48">
            <a:extLst>
              <a:ext uri="{FF2B5EF4-FFF2-40B4-BE49-F238E27FC236}">
                <a16:creationId xmlns:a16="http://schemas.microsoft.com/office/drawing/2014/main" id="{CF0C5294-6E9A-46FF-8FD7-E65D33301D86}"/>
              </a:ext>
            </a:extLst>
          </p:cNvPr>
          <p:cNvSpPr/>
          <p:nvPr/>
        </p:nvSpPr>
        <p:spPr>
          <a:xfrm rot="4257286">
            <a:off x="4687614" y="5142235"/>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0" name="Pfeil: nach unten 49">
            <a:extLst>
              <a:ext uri="{FF2B5EF4-FFF2-40B4-BE49-F238E27FC236}">
                <a16:creationId xmlns:a16="http://schemas.microsoft.com/office/drawing/2014/main" id="{2FF65CDC-CBBC-446F-8EA9-B64D9B389381}"/>
              </a:ext>
            </a:extLst>
          </p:cNvPr>
          <p:cNvSpPr/>
          <p:nvPr/>
        </p:nvSpPr>
        <p:spPr>
          <a:xfrm rot="18219995">
            <a:off x="5727406" y="5436820"/>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1" name="Rechteck 50">
            <a:extLst>
              <a:ext uri="{FF2B5EF4-FFF2-40B4-BE49-F238E27FC236}">
                <a16:creationId xmlns:a16="http://schemas.microsoft.com/office/drawing/2014/main" id="{264E63CE-AC84-4A3E-BAC4-6083FB0D7C80}"/>
              </a:ext>
            </a:extLst>
          </p:cNvPr>
          <p:cNvSpPr/>
          <p:nvPr/>
        </p:nvSpPr>
        <p:spPr>
          <a:xfrm>
            <a:off x="5630891" y="1111721"/>
            <a:ext cx="2520000" cy="704556"/>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Auf der kalten Seite des Sonnenschilds beträgt die </a:t>
            </a:r>
            <a:r>
              <a:rPr lang="de-DE" sz="1400" b="1" dirty="0"/>
              <a:t>Temperatur -233°C</a:t>
            </a:r>
            <a:r>
              <a:rPr lang="de-DE" sz="1400" dirty="0"/>
              <a:t>.</a:t>
            </a:r>
          </a:p>
        </p:txBody>
      </p:sp>
      <p:sp>
        <p:nvSpPr>
          <p:cNvPr id="52" name="Rechteck 51">
            <a:extLst>
              <a:ext uri="{FF2B5EF4-FFF2-40B4-BE49-F238E27FC236}">
                <a16:creationId xmlns:a16="http://schemas.microsoft.com/office/drawing/2014/main" id="{5A61982F-B7E0-4790-82A7-D6DB7E06AE5A}"/>
              </a:ext>
            </a:extLst>
          </p:cNvPr>
          <p:cNvSpPr/>
          <p:nvPr/>
        </p:nvSpPr>
        <p:spPr>
          <a:xfrm>
            <a:off x="5630891" y="297162"/>
            <a:ext cx="2520000" cy="704556"/>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Auf der heißen Seite des Sonnenschilds beträgt die </a:t>
            </a:r>
            <a:r>
              <a:rPr lang="de-DE" sz="1400" b="1" dirty="0"/>
              <a:t>Temperatur 85°C</a:t>
            </a:r>
            <a:r>
              <a:rPr lang="de-DE" sz="1400" dirty="0"/>
              <a:t>.</a:t>
            </a:r>
          </a:p>
        </p:txBody>
      </p:sp>
      <p:sp>
        <p:nvSpPr>
          <p:cNvPr id="53" name="Pfeil: nach unten 52">
            <a:extLst>
              <a:ext uri="{FF2B5EF4-FFF2-40B4-BE49-F238E27FC236}">
                <a16:creationId xmlns:a16="http://schemas.microsoft.com/office/drawing/2014/main" id="{DE080832-28B0-4BF1-AE18-9DC33BE8B7C0}"/>
              </a:ext>
            </a:extLst>
          </p:cNvPr>
          <p:cNvSpPr/>
          <p:nvPr/>
        </p:nvSpPr>
        <p:spPr>
          <a:xfrm rot="7431126">
            <a:off x="4023850" y="5545235"/>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5" name="Rechteck 54">
            <a:extLst>
              <a:ext uri="{FF2B5EF4-FFF2-40B4-BE49-F238E27FC236}">
                <a16:creationId xmlns:a16="http://schemas.microsoft.com/office/drawing/2014/main" id="{A58E986A-E745-48E9-874D-489F6A434EAF}"/>
              </a:ext>
            </a:extLst>
          </p:cNvPr>
          <p:cNvSpPr/>
          <p:nvPr/>
        </p:nvSpPr>
        <p:spPr>
          <a:xfrm>
            <a:off x="5641943" y="1926280"/>
            <a:ext cx="2520000" cy="1363692"/>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Eines der </a:t>
            </a:r>
            <a:r>
              <a:rPr lang="de-DE" sz="1400" b="1" dirty="0"/>
              <a:t>Beobachtungs-instrumente </a:t>
            </a:r>
            <a:r>
              <a:rPr lang="de-DE" sz="1400" dirty="0"/>
              <a:t>wird sogar extra auf -266°C gekühlt, damit seine Wärme nicht die Beobachtung der Infrarot- bzw. Wärmestrahlung stört.</a:t>
            </a:r>
          </a:p>
        </p:txBody>
      </p:sp>
      <p:sp>
        <p:nvSpPr>
          <p:cNvPr id="20" name="Pfeil: nach unten 19">
            <a:extLst>
              <a:ext uri="{FF2B5EF4-FFF2-40B4-BE49-F238E27FC236}">
                <a16:creationId xmlns:a16="http://schemas.microsoft.com/office/drawing/2014/main" id="{58A0FE3C-106A-419B-91CA-EB6557297184}"/>
              </a:ext>
            </a:extLst>
          </p:cNvPr>
          <p:cNvSpPr/>
          <p:nvPr/>
        </p:nvSpPr>
        <p:spPr>
          <a:xfrm rot="7431126">
            <a:off x="3499355" y="5837788"/>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3" name="Pfeil: nach unten 22">
            <a:extLst>
              <a:ext uri="{FF2B5EF4-FFF2-40B4-BE49-F238E27FC236}">
                <a16:creationId xmlns:a16="http://schemas.microsoft.com/office/drawing/2014/main" id="{826BA42F-6C49-4A52-B504-7878E02CF0A0}"/>
              </a:ext>
            </a:extLst>
          </p:cNvPr>
          <p:cNvSpPr/>
          <p:nvPr/>
        </p:nvSpPr>
        <p:spPr>
          <a:xfrm rot="18219995">
            <a:off x="6193125" y="5054485"/>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Tree>
    <p:extLst>
      <p:ext uri="{BB962C8B-B14F-4D97-AF65-F5344CB8AC3E}">
        <p14:creationId xmlns:p14="http://schemas.microsoft.com/office/powerpoint/2010/main" val="333664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641F91B1-DBDA-4918-A65F-BF16F1C3D5AC}"/>
              </a:ext>
            </a:extLst>
          </p:cNvPr>
          <p:cNvPicPr>
            <a:picLocks noChangeAspect="1"/>
          </p:cNvPicPr>
          <p:nvPr/>
        </p:nvPicPr>
        <p:blipFill rotWithShape="1">
          <a:blip r:embed="rId2" cstate="email">
            <a:biLevel thresh="75000"/>
            <a:extLst>
              <a:ext uri="{BEBA8EAE-BF5A-486C-A8C5-ECC9F3942E4B}">
                <a14:imgProps xmlns:a14="http://schemas.microsoft.com/office/drawing/2010/main">
                  <a14:imgLayer r:embed="rId3">
                    <a14:imgEffect>
                      <a14:artisticPhotocopy/>
                    </a14:imgEffect>
                    <a14:imgEffect>
                      <a14:brightnessContrast contrast="40000"/>
                    </a14:imgEffect>
                  </a14:imgLayer>
                </a14:imgProps>
              </a:ext>
              <a:ext uri="{28A0092B-C50C-407E-A947-70E740481C1C}">
                <a14:useLocalDpi xmlns:a14="http://schemas.microsoft.com/office/drawing/2010/main"/>
              </a:ext>
            </a:extLst>
          </a:blip>
          <a:srcRect l="36829" b="43744"/>
          <a:stretch/>
        </p:blipFill>
        <p:spPr>
          <a:xfrm>
            <a:off x="5032670" y="0"/>
            <a:ext cx="4873330" cy="3740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Grafik 15">
            <a:extLst>
              <a:ext uri="{FF2B5EF4-FFF2-40B4-BE49-F238E27FC236}">
                <a16:creationId xmlns:a16="http://schemas.microsoft.com/office/drawing/2014/main" id="{5AF1411C-524C-4782-87F5-002C652C5690}"/>
              </a:ext>
            </a:extLst>
          </p:cNvPr>
          <p:cNvPicPr>
            <a:picLocks noChangeAspect="1"/>
          </p:cNvPicPr>
          <p:nvPr/>
        </p:nvPicPr>
        <p:blipFill rotWithShape="1">
          <a:blip r:embed="rId4" cstate="email">
            <a:biLevel thresh="50000"/>
            <a:extLst>
              <a:ext uri="{BEBA8EAE-BF5A-486C-A8C5-ECC9F3942E4B}">
                <a14:imgProps xmlns:a14="http://schemas.microsoft.com/office/drawing/2010/main">
                  <a14:imgLayer r:embed="rId5">
                    <a14:imgEffect>
                      <a14:artisticPhotocopy/>
                    </a14:imgEffect>
                    <a14:imgEffect>
                      <a14:brightnessContrast bright="-20000" contrast="40000"/>
                    </a14:imgEffect>
                  </a14:imgLayer>
                </a14:imgProps>
              </a:ext>
              <a:ext uri="{28A0092B-C50C-407E-A947-70E740481C1C}">
                <a14:useLocalDpi xmlns:a14="http://schemas.microsoft.com/office/drawing/2010/main"/>
              </a:ext>
            </a:extLst>
          </a:blip>
          <a:srcRect l="5731" b="27211"/>
          <a:stretch/>
        </p:blipFill>
        <p:spPr>
          <a:xfrm>
            <a:off x="8402" y="2900340"/>
            <a:ext cx="5024268" cy="3957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Grafik 12">
            <a:extLst>
              <a:ext uri="{FF2B5EF4-FFF2-40B4-BE49-F238E27FC236}">
                <a16:creationId xmlns:a16="http://schemas.microsoft.com/office/drawing/2014/main" id="{FC3BE485-963C-471D-91E3-39BB4A468EBB}"/>
              </a:ext>
            </a:extLst>
          </p:cNvPr>
          <p:cNvPicPr>
            <a:picLocks noChangeAspect="1"/>
          </p:cNvPicPr>
          <p:nvPr/>
        </p:nvPicPr>
        <p:blipFill rotWithShape="1">
          <a:blip r:embed="rId6" cstate="email">
            <a:biLevel thresh="75000"/>
            <a:extLst>
              <a:ext uri="{BEBA8EAE-BF5A-486C-A8C5-ECC9F3942E4B}">
                <a14:imgProps xmlns:a14="http://schemas.microsoft.com/office/drawing/2010/main">
                  <a14:imgLayer r:embed="rId7">
                    <a14:imgEffect>
                      <a14:artisticPhotocopy/>
                    </a14:imgEffect>
                    <a14:imgEffect>
                      <a14:brightnessContrast contrast="20000"/>
                    </a14:imgEffect>
                  </a14:imgLayer>
                </a14:imgProps>
              </a:ext>
              <a:ext uri="{28A0092B-C50C-407E-A947-70E740481C1C}">
                <a14:useLocalDpi xmlns:a14="http://schemas.microsoft.com/office/drawing/2010/main"/>
              </a:ext>
            </a:extLst>
          </a:blip>
          <a:srcRect/>
          <a:stretch/>
        </p:blipFill>
        <p:spPr>
          <a:xfrm>
            <a:off x="8402" y="0"/>
            <a:ext cx="5024268" cy="3740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Grafik 21">
            <a:extLst>
              <a:ext uri="{FF2B5EF4-FFF2-40B4-BE49-F238E27FC236}">
                <a16:creationId xmlns:a16="http://schemas.microsoft.com/office/drawing/2014/main" id="{A0F838D4-0C08-445A-9681-355757C471A1}"/>
              </a:ext>
            </a:extLst>
          </p:cNvPr>
          <p:cNvPicPr>
            <a:picLocks noChangeAspect="1"/>
          </p:cNvPicPr>
          <p:nvPr/>
        </p:nvPicPr>
        <p:blipFill>
          <a:blip r:embed="rId8" cstate="email">
            <a:biLevel thresh="50000"/>
            <a:extLst>
              <a:ext uri="{BEBA8EAE-BF5A-486C-A8C5-ECC9F3942E4B}">
                <a14:imgProps xmlns:a14="http://schemas.microsoft.com/office/drawing/2010/main">
                  <a14:imgLayer r:embed="rId9">
                    <a14:imgEffect>
                      <a14:artisticPhotocopy/>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4363156" y="3740151"/>
            <a:ext cx="5542844" cy="3117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92803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3EF4476-E317-4228-B7AD-FB42B7FC7970}"/>
              </a:ext>
            </a:extLst>
          </p:cNvPr>
          <p:cNvSpPr/>
          <p:nvPr/>
        </p:nvSpPr>
        <p:spPr>
          <a:xfrm>
            <a:off x="167491" y="1415707"/>
            <a:ext cx="2520000" cy="11068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Weil </a:t>
            </a:r>
            <a:r>
              <a:rPr lang="de-DE" sz="1400" b="1" dirty="0"/>
              <a:t>Infrarotstrahlung </a:t>
            </a:r>
            <a:r>
              <a:rPr lang="de-DE" sz="1400" dirty="0"/>
              <a:t>für Menschen unsichtbar ist, werden die Daten des Teleskops für diese Bilder in sichtbare </a:t>
            </a:r>
            <a:r>
              <a:rPr lang="de-DE" sz="1400" b="1" dirty="0"/>
              <a:t>Farben </a:t>
            </a:r>
            <a:r>
              <a:rPr lang="de-DE" sz="1400" dirty="0"/>
              <a:t>übersetzt. </a:t>
            </a:r>
          </a:p>
        </p:txBody>
      </p:sp>
      <p:sp>
        <p:nvSpPr>
          <p:cNvPr id="3" name="Rechteck 2">
            <a:extLst>
              <a:ext uri="{FF2B5EF4-FFF2-40B4-BE49-F238E27FC236}">
                <a16:creationId xmlns:a16="http://schemas.microsoft.com/office/drawing/2014/main" id="{33ECA120-4F1F-48E1-87E5-354076130CB7}"/>
              </a:ext>
            </a:extLst>
          </p:cNvPr>
          <p:cNvSpPr/>
          <p:nvPr/>
        </p:nvSpPr>
        <p:spPr>
          <a:xfrm>
            <a:off x="2828073" y="1554788"/>
            <a:ext cx="2520000" cy="9599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Der </a:t>
            </a:r>
            <a:r>
              <a:rPr lang="de-DE" sz="1400" b="1" dirty="0"/>
              <a:t>Krebsnebel</a:t>
            </a:r>
            <a:r>
              <a:rPr lang="de-DE" sz="1400" dirty="0"/>
              <a:t> ist ein Überrest einer Supernova, der Explosion eines besonders großen Sterns. </a:t>
            </a:r>
          </a:p>
        </p:txBody>
      </p:sp>
      <p:sp>
        <p:nvSpPr>
          <p:cNvPr id="4" name="Rechteck 3">
            <a:extLst>
              <a:ext uri="{FF2B5EF4-FFF2-40B4-BE49-F238E27FC236}">
                <a16:creationId xmlns:a16="http://schemas.microsoft.com/office/drawing/2014/main" id="{C1053D0B-8B08-41E0-8AD6-635A2373673A}"/>
              </a:ext>
            </a:extLst>
          </p:cNvPr>
          <p:cNvSpPr/>
          <p:nvPr/>
        </p:nvSpPr>
        <p:spPr>
          <a:xfrm>
            <a:off x="2805712" y="4644132"/>
            <a:ext cx="2520000" cy="1377187"/>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Mit einem Infrarotteleskop sieht man besonders gut die Strahlung des Neutronensterns in der Mitte des Krebsnebels. Sie wird sichtbar als </a:t>
            </a:r>
            <a:r>
              <a:rPr lang="de-DE" sz="1400" b="1" dirty="0"/>
              <a:t>blau-weiße Fäden</a:t>
            </a:r>
            <a:r>
              <a:rPr lang="de-DE" sz="1400" dirty="0"/>
              <a:t>. </a:t>
            </a:r>
          </a:p>
        </p:txBody>
      </p:sp>
      <p:sp>
        <p:nvSpPr>
          <p:cNvPr id="5" name="Rechteck 4">
            <a:extLst>
              <a:ext uri="{FF2B5EF4-FFF2-40B4-BE49-F238E27FC236}">
                <a16:creationId xmlns:a16="http://schemas.microsoft.com/office/drawing/2014/main" id="{FCF66F37-FA59-45FA-AE03-9A72E480F915}"/>
              </a:ext>
            </a:extLst>
          </p:cNvPr>
          <p:cNvSpPr/>
          <p:nvPr/>
        </p:nvSpPr>
        <p:spPr>
          <a:xfrm>
            <a:off x="167491" y="2578126"/>
            <a:ext cx="2520000" cy="140531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Das James-Webb-Teleskop beobachtet infrarote Strahlung, also </a:t>
            </a:r>
            <a:r>
              <a:rPr lang="de-DE" sz="1400" b="1" dirty="0"/>
              <a:t>Wärmestrahlung</a:t>
            </a:r>
            <a:r>
              <a:rPr lang="de-DE" sz="1400" dirty="0"/>
              <a:t>, im Weltall, weil alle </a:t>
            </a:r>
            <a:r>
              <a:rPr lang="de-DE" sz="1400" b="1" dirty="0"/>
              <a:t>astronomischen Objekte </a:t>
            </a:r>
            <a:r>
              <a:rPr lang="de-DE" sz="1400" dirty="0"/>
              <a:t>auch Wärmestrahlung abgeben. </a:t>
            </a:r>
          </a:p>
        </p:txBody>
      </p:sp>
      <p:sp>
        <p:nvSpPr>
          <p:cNvPr id="6" name="Rechteck 5">
            <a:extLst>
              <a:ext uri="{FF2B5EF4-FFF2-40B4-BE49-F238E27FC236}">
                <a16:creationId xmlns:a16="http://schemas.microsoft.com/office/drawing/2014/main" id="{3A0C6EF1-B8BB-43B0-BC2D-3BDE55E0B212}"/>
              </a:ext>
            </a:extLst>
          </p:cNvPr>
          <p:cNvSpPr/>
          <p:nvPr/>
        </p:nvSpPr>
        <p:spPr>
          <a:xfrm>
            <a:off x="167491" y="5698994"/>
            <a:ext cx="2520000" cy="105501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Nach der Supernova bleibt ein </a:t>
            </a:r>
            <a:r>
              <a:rPr lang="de-DE" sz="1400" b="1" dirty="0"/>
              <a:t>Neutronenstern</a:t>
            </a:r>
            <a:r>
              <a:rPr lang="de-DE" sz="1400" dirty="0"/>
              <a:t>, den man mit dem James-Webb-Teleskop sehen kann.</a:t>
            </a:r>
          </a:p>
        </p:txBody>
      </p:sp>
      <p:sp>
        <p:nvSpPr>
          <p:cNvPr id="7" name="Pfeil: nach unten 6">
            <a:extLst>
              <a:ext uri="{FF2B5EF4-FFF2-40B4-BE49-F238E27FC236}">
                <a16:creationId xmlns:a16="http://schemas.microsoft.com/office/drawing/2014/main" id="{9717F845-8A73-48DD-9C75-A7861142D365}"/>
              </a:ext>
            </a:extLst>
          </p:cNvPr>
          <p:cNvSpPr/>
          <p:nvPr/>
        </p:nvSpPr>
        <p:spPr>
          <a:xfrm rot="3328117">
            <a:off x="5594854" y="5711932"/>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8" name="Rechteck 7">
            <a:extLst>
              <a:ext uri="{FF2B5EF4-FFF2-40B4-BE49-F238E27FC236}">
                <a16:creationId xmlns:a16="http://schemas.microsoft.com/office/drawing/2014/main" id="{BEE7FE55-A53E-473C-B3E0-E93B5064A6EE}"/>
              </a:ext>
            </a:extLst>
          </p:cNvPr>
          <p:cNvSpPr/>
          <p:nvPr/>
        </p:nvSpPr>
        <p:spPr>
          <a:xfrm>
            <a:off x="2816389" y="2601894"/>
            <a:ext cx="2520000" cy="11068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Mit dem Infrarotteleskop kann man gut unterscheiden, wie hoch die </a:t>
            </a:r>
            <a:r>
              <a:rPr lang="de-DE" sz="1400" b="1" dirty="0"/>
              <a:t>Wolken </a:t>
            </a:r>
            <a:r>
              <a:rPr lang="de-DE" sz="1400" dirty="0"/>
              <a:t>auf </a:t>
            </a:r>
            <a:r>
              <a:rPr lang="de-DE" sz="1400" b="1" dirty="0"/>
              <a:t>Jupiter </a:t>
            </a:r>
            <a:r>
              <a:rPr lang="de-DE" sz="1400" dirty="0"/>
              <a:t>sind. Besonders hohe Wolken sehen weiß aus. </a:t>
            </a:r>
          </a:p>
        </p:txBody>
      </p:sp>
      <p:sp>
        <p:nvSpPr>
          <p:cNvPr id="9" name="Rechteck 8">
            <a:extLst>
              <a:ext uri="{FF2B5EF4-FFF2-40B4-BE49-F238E27FC236}">
                <a16:creationId xmlns:a16="http://schemas.microsoft.com/office/drawing/2014/main" id="{AC4CA7EB-BACD-4789-B81B-D4D3B6D39D29}"/>
              </a:ext>
            </a:extLst>
          </p:cNvPr>
          <p:cNvSpPr/>
          <p:nvPr/>
        </p:nvSpPr>
        <p:spPr>
          <a:xfrm>
            <a:off x="5466186" y="1080455"/>
            <a:ext cx="2520000" cy="965838"/>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Gebiete mit wenig </a:t>
            </a:r>
            <a:r>
              <a:rPr lang="de-DE" sz="1400" b="1" dirty="0"/>
              <a:t>Wolken </a:t>
            </a:r>
            <a:r>
              <a:rPr lang="de-DE" sz="1400" dirty="0"/>
              <a:t>sehen auf </a:t>
            </a:r>
            <a:r>
              <a:rPr lang="de-DE" sz="1400" b="1" dirty="0"/>
              <a:t>Jupiter </a:t>
            </a:r>
            <a:r>
              <a:rPr lang="de-DE" sz="1400" dirty="0"/>
              <a:t>im Bereich infraroter Strahlung dunkel aus. </a:t>
            </a:r>
          </a:p>
        </p:txBody>
      </p:sp>
      <p:sp>
        <p:nvSpPr>
          <p:cNvPr id="10" name="Rechteck 9">
            <a:extLst>
              <a:ext uri="{FF2B5EF4-FFF2-40B4-BE49-F238E27FC236}">
                <a16:creationId xmlns:a16="http://schemas.microsoft.com/office/drawing/2014/main" id="{EEE866DA-8286-4308-A60D-C85784500460}"/>
              </a:ext>
            </a:extLst>
          </p:cNvPr>
          <p:cNvSpPr/>
          <p:nvPr/>
        </p:nvSpPr>
        <p:spPr>
          <a:xfrm>
            <a:off x="5465287" y="216295"/>
            <a:ext cx="2520000" cy="813319"/>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Bei Beobachtung in infraroter Strahlung sieht man die </a:t>
            </a:r>
            <a:r>
              <a:rPr lang="de-DE" sz="1400" b="1" dirty="0"/>
              <a:t>Polarlichter</a:t>
            </a:r>
            <a:r>
              <a:rPr lang="de-DE" sz="1400" dirty="0"/>
              <a:t> auf </a:t>
            </a:r>
            <a:r>
              <a:rPr lang="de-DE" sz="1400" b="1" dirty="0"/>
              <a:t>Jupiter </a:t>
            </a:r>
            <a:r>
              <a:rPr lang="de-DE" sz="1400" dirty="0"/>
              <a:t>gut.</a:t>
            </a:r>
          </a:p>
        </p:txBody>
      </p:sp>
      <p:sp>
        <p:nvSpPr>
          <p:cNvPr id="11" name="Rechteck 10">
            <a:extLst>
              <a:ext uri="{FF2B5EF4-FFF2-40B4-BE49-F238E27FC236}">
                <a16:creationId xmlns:a16="http://schemas.microsoft.com/office/drawing/2014/main" id="{95C7DD6F-8F53-447A-867C-68D1F44E60DF}"/>
              </a:ext>
            </a:extLst>
          </p:cNvPr>
          <p:cNvSpPr/>
          <p:nvPr/>
        </p:nvSpPr>
        <p:spPr>
          <a:xfrm>
            <a:off x="178530" y="4038648"/>
            <a:ext cx="2520000" cy="10168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Das James-Webb-Teleskop hat eine sehr gute Auflösung, so dass es sehr weit entfernte </a:t>
            </a:r>
            <a:r>
              <a:rPr lang="de-DE" sz="1400" b="1" dirty="0"/>
              <a:t>Galaxien</a:t>
            </a:r>
            <a:r>
              <a:rPr lang="de-DE" sz="1400" dirty="0"/>
              <a:t> zeigen kann. </a:t>
            </a:r>
          </a:p>
        </p:txBody>
      </p:sp>
      <p:sp>
        <p:nvSpPr>
          <p:cNvPr id="12" name="Rechteck 11">
            <a:extLst>
              <a:ext uri="{FF2B5EF4-FFF2-40B4-BE49-F238E27FC236}">
                <a16:creationId xmlns:a16="http://schemas.microsoft.com/office/drawing/2014/main" id="{B607BD56-799A-4B37-86D1-A1099CE65FD3}"/>
              </a:ext>
            </a:extLst>
          </p:cNvPr>
          <p:cNvSpPr/>
          <p:nvPr/>
        </p:nvSpPr>
        <p:spPr>
          <a:xfrm>
            <a:off x="178530" y="5116932"/>
            <a:ext cx="2520000" cy="50653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Jeder Fleck in diesem Bild ist eine </a:t>
            </a:r>
            <a:r>
              <a:rPr lang="de-DE" sz="1400" b="1" dirty="0"/>
              <a:t>Galaxie</a:t>
            </a:r>
            <a:r>
              <a:rPr lang="de-DE" sz="1400" dirty="0"/>
              <a:t>. </a:t>
            </a:r>
          </a:p>
        </p:txBody>
      </p:sp>
      <p:sp>
        <p:nvSpPr>
          <p:cNvPr id="13" name="Rechteck 12">
            <a:extLst>
              <a:ext uri="{FF2B5EF4-FFF2-40B4-BE49-F238E27FC236}">
                <a16:creationId xmlns:a16="http://schemas.microsoft.com/office/drawing/2014/main" id="{D5F7871A-DE7B-4310-8090-BD3E8D411846}"/>
              </a:ext>
            </a:extLst>
          </p:cNvPr>
          <p:cNvSpPr/>
          <p:nvPr/>
        </p:nvSpPr>
        <p:spPr>
          <a:xfrm>
            <a:off x="5454972" y="4107127"/>
            <a:ext cx="2520000" cy="1540839"/>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Das Licht weit entfernter </a:t>
            </a:r>
            <a:r>
              <a:rPr lang="de-DE" sz="1400" b="1" dirty="0"/>
              <a:t>Galaxien </a:t>
            </a:r>
            <a:r>
              <a:rPr lang="de-DE" sz="1400" dirty="0"/>
              <a:t>kommt bei uns als stärker rotes Licht bzw. als infrarote Strahlung an (</a:t>
            </a:r>
            <a:r>
              <a:rPr lang="de-DE" sz="1400" b="1" dirty="0"/>
              <a:t>Rotverschiebung</a:t>
            </a:r>
            <a:r>
              <a:rPr lang="de-DE" sz="1400" dirty="0"/>
              <a:t>). Deshalb ist eine Beobachtung der infraroten Strahlung so wichtig. </a:t>
            </a:r>
          </a:p>
        </p:txBody>
      </p:sp>
      <p:sp>
        <p:nvSpPr>
          <p:cNvPr id="14" name="Rechteck 13">
            <a:extLst>
              <a:ext uri="{FF2B5EF4-FFF2-40B4-BE49-F238E27FC236}">
                <a16:creationId xmlns:a16="http://schemas.microsoft.com/office/drawing/2014/main" id="{74079624-772B-4A8B-A31A-D6E2F7DAAFB0}"/>
              </a:ext>
            </a:extLst>
          </p:cNvPr>
          <p:cNvSpPr/>
          <p:nvPr/>
        </p:nvSpPr>
        <p:spPr>
          <a:xfrm>
            <a:off x="5476971" y="2103271"/>
            <a:ext cx="2520000" cy="934608"/>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Manche </a:t>
            </a:r>
            <a:r>
              <a:rPr lang="de-DE" sz="1400" b="1" dirty="0"/>
              <a:t>Galaxien </a:t>
            </a:r>
            <a:r>
              <a:rPr lang="de-DE" sz="1400" dirty="0"/>
              <a:t>sehen hier verbogen aus, weil ihr Licht auf dem Weg zu uns durch schwere Galaxien abgelenkt wird. </a:t>
            </a:r>
          </a:p>
        </p:txBody>
      </p:sp>
      <p:sp>
        <p:nvSpPr>
          <p:cNvPr id="15" name="Pfeil: nach unten 14">
            <a:extLst>
              <a:ext uri="{FF2B5EF4-FFF2-40B4-BE49-F238E27FC236}">
                <a16:creationId xmlns:a16="http://schemas.microsoft.com/office/drawing/2014/main" id="{7A4A243E-DC47-4D7A-A975-1072D2F5674A}"/>
              </a:ext>
            </a:extLst>
          </p:cNvPr>
          <p:cNvSpPr/>
          <p:nvPr/>
        </p:nvSpPr>
        <p:spPr>
          <a:xfrm rot="4257286">
            <a:off x="6832570" y="5958082"/>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6" name="Pfeil: nach unten 15">
            <a:extLst>
              <a:ext uri="{FF2B5EF4-FFF2-40B4-BE49-F238E27FC236}">
                <a16:creationId xmlns:a16="http://schemas.microsoft.com/office/drawing/2014/main" id="{59923C1B-857D-48EE-93D7-38BD8F06F8AE}"/>
              </a:ext>
            </a:extLst>
          </p:cNvPr>
          <p:cNvSpPr/>
          <p:nvPr/>
        </p:nvSpPr>
        <p:spPr>
          <a:xfrm rot="13442962">
            <a:off x="6305255" y="5639586"/>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7" name="Rechteck 16">
            <a:extLst>
              <a:ext uri="{FF2B5EF4-FFF2-40B4-BE49-F238E27FC236}">
                <a16:creationId xmlns:a16="http://schemas.microsoft.com/office/drawing/2014/main" id="{93256276-39F2-43A4-AFE5-AF726101A3C3}"/>
              </a:ext>
            </a:extLst>
          </p:cNvPr>
          <p:cNvSpPr/>
          <p:nvPr/>
        </p:nvSpPr>
        <p:spPr>
          <a:xfrm>
            <a:off x="2816389" y="216295"/>
            <a:ext cx="2520000" cy="124736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Mit einem Infrarotteleskop werden </a:t>
            </a:r>
            <a:r>
              <a:rPr lang="de-DE" sz="1400" b="1" dirty="0"/>
              <a:t>Staubwolken </a:t>
            </a:r>
            <a:r>
              <a:rPr lang="de-DE" sz="1400" dirty="0"/>
              <a:t>fast unsichtbar, weil die infrarote Strahlung durch die Staubwolken hindurchgeht. </a:t>
            </a:r>
          </a:p>
        </p:txBody>
      </p:sp>
      <p:sp>
        <p:nvSpPr>
          <p:cNvPr id="18" name="Rechteck 17">
            <a:extLst>
              <a:ext uri="{FF2B5EF4-FFF2-40B4-BE49-F238E27FC236}">
                <a16:creationId xmlns:a16="http://schemas.microsoft.com/office/drawing/2014/main" id="{DEA234C5-6D0C-4BB1-A5B6-0AEB90C15F16}"/>
              </a:ext>
            </a:extLst>
          </p:cNvPr>
          <p:cNvSpPr/>
          <p:nvPr/>
        </p:nvSpPr>
        <p:spPr>
          <a:xfrm>
            <a:off x="2816751" y="3790561"/>
            <a:ext cx="2520000" cy="77169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In Gebieten, in denen </a:t>
            </a:r>
            <a:r>
              <a:rPr lang="de-DE" sz="1400" b="1" dirty="0"/>
              <a:t>Sterne entstehen</a:t>
            </a:r>
            <a:r>
              <a:rPr lang="de-DE" sz="1400" dirty="0"/>
              <a:t>, gibt es viele dichte </a:t>
            </a:r>
            <a:r>
              <a:rPr lang="de-DE" sz="1400" b="1" dirty="0"/>
              <a:t>Staubwolken</a:t>
            </a:r>
            <a:r>
              <a:rPr lang="de-DE" sz="1400" dirty="0"/>
              <a:t>. </a:t>
            </a:r>
          </a:p>
        </p:txBody>
      </p:sp>
      <p:sp>
        <p:nvSpPr>
          <p:cNvPr id="19" name="Rechteck 18">
            <a:extLst>
              <a:ext uri="{FF2B5EF4-FFF2-40B4-BE49-F238E27FC236}">
                <a16:creationId xmlns:a16="http://schemas.microsoft.com/office/drawing/2014/main" id="{AF086AEB-51B4-48FA-8A76-5E585A78C1D3}"/>
              </a:ext>
            </a:extLst>
          </p:cNvPr>
          <p:cNvSpPr/>
          <p:nvPr/>
        </p:nvSpPr>
        <p:spPr>
          <a:xfrm>
            <a:off x="5476971" y="3107131"/>
            <a:ext cx="2520000" cy="937858"/>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Das Bild mit den dichten </a:t>
            </a:r>
            <a:r>
              <a:rPr lang="de-DE" sz="1400" b="1" dirty="0"/>
              <a:t>Staubwolken </a:t>
            </a:r>
            <a:r>
              <a:rPr lang="de-DE" sz="1400" dirty="0"/>
              <a:t>ist im sichtbaren Bereich aufgenommen, das daneben im infraroten Bereich. </a:t>
            </a:r>
          </a:p>
        </p:txBody>
      </p:sp>
      <p:sp>
        <p:nvSpPr>
          <p:cNvPr id="20" name="Rechteck 19">
            <a:extLst>
              <a:ext uri="{FF2B5EF4-FFF2-40B4-BE49-F238E27FC236}">
                <a16:creationId xmlns:a16="http://schemas.microsoft.com/office/drawing/2014/main" id="{71178CC7-25B5-4901-8A3E-BC1B9C8768DF}"/>
              </a:ext>
            </a:extLst>
          </p:cNvPr>
          <p:cNvSpPr/>
          <p:nvPr/>
        </p:nvSpPr>
        <p:spPr>
          <a:xfrm>
            <a:off x="167491" y="199058"/>
            <a:ext cx="2520000" cy="11654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Mit einem Teleskop kann man </a:t>
            </a:r>
            <a:r>
              <a:rPr lang="de-DE" sz="1400" b="1" dirty="0"/>
              <a:t>astronomische Objekte </a:t>
            </a:r>
            <a:r>
              <a:rPr lang="de-DE" sz="1400" dirty="0"/>
              <a:t>beobachten. Man sammelt das Licht bzw. die Strahlung astronomischer Objekte.</a:t>
            </a:r>
          </a:p>
        </p:txBody>
      </p:sp>
      <p:sp>
        <p:nvSpPr>
          <p:cNvPr id="21" name="Pfeil: nach unten 20">
            <a:extLst>
              <a:ext uri="{FF2B5EF4-FFF2-40B4-BE49-F238E27FC236}">
                <a16:creationId xmlns:a16="http://schemas.microsoft.com/office/drawing/2014/main" id="{7268687A-1ADA-4023-93DE-1DBCC4395009}"/>
              </a:ext>
            </a:extLst>
          </p:cNvPr>
          <p:cNvSpPr/>
          <p:nvPr/>
        </p:nvSpPr>
        <p:spPr>
          <a:xfrm rot="4257286">
            <a:off x="7731585" y="5466106"/>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2" name="Pfeil: nach unten 21">
            <a:extLst>
              <a:ext uri="{FF2B5EF4-FFF2-40B4-BE49-F238E27FC236}">
                <a16:creationId xmlns:a16="http://schemas.microsoft.com/office/drawing/2014/main" id="{1DE0F32C-2FB0-4737-A990-BEB7D62E8205}"/>
              </a:ext>
            </a:extLst>
          </p:cNvPr>
          <p:cNvSpPr/>
          <p:nvPr/>
        </p:nvSpPr>
        <p:spPr>
          <a:xfrm rot="13442962">
            <a:off x="8144066" y="5872143"/>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3" name="Pfeil: nach unten 22">
            <a:extLst>
              <a:ext uri="{FF2B5EF4-FFF2-40B4-BE49-F238E27FC236}">
                <a16:creationId xmlns:a16="http://schemas.microsoft.com/office/drawing/2014/main" id="{C3D4DBDD-02E9-4154-AF82-0B303BDF8E5B}"/>
              </a:ext>
            </a:extLst>
          </p:cNvPr>
          <p:cNvSpPr/>
          <p:nvPr/>
        </p:nvSpPr>
        <p:spPr>
          <a:xfrm rot="3328117">
            <a:off x="9005955" y="5886342"/>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Tree>
    <p:extLst>
      <p:ext uri="{BB962C8B-B14F-4D97-AF65-F5344CB8AC3E}">
        <p14:creationId xmlns:p14="http://schemas.microsoft.com/office/powerpoint/2010/main" val="2082078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5C90A24-849B-4C16-A75D-8F383BD2D722}"/>
              </a:ext>
            </a:extLst>
          </p:cNvPr>
          <p:cNvPicPr>
            <a:picLocks noChangeAspect="1"/>
          </p:cNvPicPr>
          <p:nvPr/>
        </p:nvPicPr>
        <p:blipFill>
          <a:blip r:embed="rId3" cstate="email">
            <a:biLevel thresh="50000"/>
            <a:extLst>
              <a:ext uri="{BEBA8EAE-BF5A-486C-A8C5-ECC9F3942E4B}">
                <a14:imgProps xmlns:a14="http://schemas.microsoft.com/office/drawing/2010/main">
                  <a14:imgLayer r:embed="rId4">
                    <a14:imgEffect>
                      <a14:artisticPhotocopy/>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0" y="0"/>
            <a:ext cx="9905999" cy="6858000"/>
          </a:xfrm>
          <a:prstGeom prst="rect">
            <a:avLst/>
          </a:prstGeom>
        </p:spPr>
      </p:pic>
    </p:spTree>
    <p:extLst>
      <p:ext uri="{BB962C8B-B14F-4D97-AF65-F5344CB8AC3E}">
        <p14:creationId xmlns:p14="http://schemas.microsoft.com/office/powerpoint/2010/main" val="4019569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1228F67-8B9F-48B2-BCA6-5EE4A49E060E}"/>
              </a:ext>
            </a:extLst>
          </p:cNvPr>
          <p:cNvSpPr/>
          <p:nvPr/>
        </p:nvSpPr>
        <p:spPr>
          <a:xfrm>
            <a:off x="286575" y="2428025"/>
            <a:ext cx="2520000" cy="8299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Damit das James-Webb-Teleskop in die Rakete passt, wurde es </a:t>
            </a:r>
            <a:r>
              <a:rPr lang="de-DE" sz="1400" b="1" dirty="0"/>
              <a:t>zusammengefaltet</a:t>
            </a:r>
            <a:r>
              <a:rPr lang="de-DE" sz="1400" dirty="0"/>
              <a:t>. </a:t>
            </a:r>
          </a:p>
        </p:txBody>
      </p:sp>
      <p:sp>
        <p:nvSpPr>
          <p:cNvPr id="3" name="Rechteck 2">
            <a:extLst>
              <a:ext uri="{FF2B5EF4-FFF2-40B4-BE49-F238E27FC236}">
                <a16:creationId xmlns:a16="http://schemas.microsoft.com/office/drawing/2014/main" id="{295A4FCB-BFAB-43EA-9BD7-26160450C50D}"/>
              </a:ext>
            </a:extLst>
          </p:cNvPr>
          <p:cNvSpPr/>
          <p:nvPr/>
        </p:nvSpPr>
        <p:spPr>
          <a:xfrm>
            <a:off x="286575" y="202026"/>
            <a:ext cx="2520000" cy="8299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Das James-Webb-Teleskop wurde zu einem der </a:t>
            </a:r>
            <a:r>
              <a:rPr lang="de-DE" sz="1400" b="1" dirty="0"/>
              <a:t>Lagrange-Punkte </a:t>
            </a:r>
            <a:r>
              <a:rPr lang="de-DE" sz="1400" dirty="0"/>
              <a:t>gebracht. </a:t>
            </a:r>
          </a:p>
        </p:txBody>
      </p:sp>
      <p:sp>
        <p:nvSpPr>
          <p:cNvPr id="4" name="Rechteck 3">
            <a:extLst>
              <a:ext uri="{FF2B5EF4-FFF2-40B4-BE49-F238E27FC236}">
                <a16:creationId xmlns:a16="http://schemas.microsoft.com/office/drawing/2014/main" id="{877FF8B6-E3C3-4589-95A2-A640C684A95C}"/>
              </a:ext>
            </a:extLst>
          </p:cNvPr>
          <p:cNvSpPr/>
          <p:nvPr/>
        </p:nvSpPr>
        <p:spPr>
          <a:xfrm>
            <a:off x="286575" y="1119739"/>
            <a:ext cx="2520000" cy="121595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Am </a:t>
            </a:r>
            <a:r>
              <a:rPr lang="de-DE" sz="1400" b="1" dirty="0"/>
              <a:t>Lagrange-Punkt </a:t>
            </a:r>
            <a:r>
              <a:rPr lang="de-DE" sz="1400" dirty="0"/>
              <a:t>kann das James-Webb-Teleskop in immer gleicher Entfernung zur Erde bleiben und mit ihr zusammen die Sonne umkreisen.</a:t>
            </a:r>
          </a:p>
        </p:txBody>
      </p:sp>
      <p:sp>
        <p:nvSpPr>
          <p:cNvPr id="5" name="Rechteck 4">
            <a:extLst>
              <a:ext uri="{FF2B5EF4-FFF2-40B4-BE49-F238E27FC236}">
                <a16:creationId xmlns:a16="http://schemas.microsoft.com/office/drawing/2014/main" id="{28E93458-8764-4DDA-B43D-2D2BE92AAB2B}"/>
              </a:ext>
            </a:extLst>
          </p:cNvPr>
          <p:cNvSpPr/>
          <p:nvPr/>
        </p:nvSpPr>
        <p:spPr>
          <a:xfrm>
            <a:off x="5561675" y="202026"/>
            <a:ext cx="2520000" cy="1215957"/>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Am </a:t>
            </a:r>
            <a:r>
              <a:rPr lang="de-DE" sz="1400" b="1" dirty="0"/>
              <a:t>Lagrange-Punkt </a:t>
            </a:r>
            <a:r>
              <a:rPr lang="de-DE" sz="1400" dirty="0"/>
              <a:t>ist das James-Webb-Teleskop immer 1,5 Millionen Kilometer von der Erde entfernt. Das ist vier Mal weiter weg als der Mond. </a:t>
            </a:r>
          </a:p>
        </p:txBody>
      </p:sp>
      <p:sp>
        <p:nvSpPr>
          <p:cNvPr id="6" name="Pfeil: nach unten 5">
            <a:extLst>
              <a:ext uri="{FF2B5EF4-FFF2-40B4-BE49-F238E27FC236}">
                <a16:creationId xmlns:a16="http://schemas.microsoft.com/office/drawing/2014/main" id="{D978ABBA-3DFF-4B91-8205-F9D92BC85260}"/>
              </a:ext>
            </a:extLst>
          </p:cNvPr>
          <p:cNvSpPr/>
          <p:nvPr/>
        </p:nvSpPr>
        <p:spPr>
          <a:xfrm rot="16200000">
            <a:off x="7077002" y="4703816"/>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Pfeil: nach unten 6">
            <a:extLst>
              <a:ext uri="{FF2B5EF4-FFF2-40B4-BE49-F238E27FC236}">
                <a16:creationId xmlns:a16="http://schemas.microsoft.com/office/drawing/2014/main" id="{264C6395-C301-43B4-BCFD-7937070D2477}"/>
              </a:ext>
            </a:extLst>
          </p:cNvPr>
          <p:cNvSpPr/>
          <p:nvPr/>
        </p:nvSpPr>
        <p:spPr>
          <a:xfrm rot="16200000">
            <a:off x="6092692" y="4795786"/>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8" name="Pfeil: nach unten 7">
            <a:extLst>
              <a:ext uri="{FF2B5EF4-FFF2-40B4-BE49-F238E27FC236}">
                <a16:creationId xmlns:a16="http://schemas.microsoft.com/office/drawing/2014/main" id="{57AA9C56-5390-4584-B9BC-DDDE6E6C1CFD}"/>
              </a:ext>
            </a:extLst>
          </p:cNvPr>
          <p:cNvSpPr/>
          <p:nvPr/>
        </p:nvSpPr>
        <p:spPr>
          <a:xfrm rot="19879480">
            <a:off x="7862874" y="5292206"/>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9" name="Rechteck 8">
            <a:extLst>
              <a:ext uri="{FF2B5EF4-FFF2-40B4-BE49-F238E27FC236}">
                <a16:creationId xmlns:a16="http://schemas.microsoft.com/office/drawing/2014/main" id="{463304EF-D830-43B8-9858-BA74D658F37B}"/>
              </a:ext>
            </a:extLst>
          </p:cNvPr>
          <p:cNvSpPr/>
          <p:nvPr/>
        </p:nvSpPr>
        <p:spPr>
          <a:xfrm>
            <a:off x="2918061" y="4538480"/>
            <a:ext cx="2520000" cy="829987"/>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Schon während des Flugs durch das Weltall </a:t>
            </a:r>
            <a:r>
              <a:rPr lang="de-DE" sz="1400" b="1" dirty="0"/>
              <a:t>entfaltete </a:t>
            </a:r>
            <a:r>
              <a:rPr lang="de-DE" sz="1400" dirty="0"/>
              <a:t>sich das James-Webb-Teleskop. </a:t>
            </a:r>
          </a:p>
        </p:txBody>
      </p:sp>
      <p:sp>
        <p:nvSpPr>
          <p:cNvPr id="10" name="Rechteck 9">
            <a:extLst>
              <a:ext uri="{FF2B5EF4-FFF2-40B4-BE49-F238E27FC236}">
                <a16:creationId xmlns:a16="http://schemas.microsoft.com/office/drawing/2014/main" id="{C826732E-643B-4364-8B55-DAD723E3A9F8}"/>
              </a:ext>
            </a:extLst>
          </p:cNvPr>
          <p:cNvSpPr/>
          <p:nvPr/>
        </p:nvSpPr>
        <p:spPr>
          <a:xfrm>
            <a:off x="2918061" y="5464854"/>
            <a:ext cx="2520000" cy="829987"/>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Das </a:t>
            </a:r>
            <a:r>
              <a:rPr lang="de-DE" sz="1400" b="1" dirty="0"/>
              <a:t>Entfalten </a:t>
            </a:r>
            <a:r>
              <a:rPr lang="de-DE" sz="1400" dirty="0"/>
              <a:t>des James-Webb-Teleskops wurde genau geplant. Insgesamt dauerte es 29 Tage. </a:t>
            </a:r>
          </a:p>
        </p:txBody>
      </p:sp>
      <p:sp>
        <p:nvSpPr>
          <p:cNvPr id="11" name="Rechteck 10">
            <a:extLst>
              <a:ext uri="{FF2B5EF4-FFF2-40B4-BE49-F238E27FC236}">
                <a16:creationId xmlns:a16="http://schemas.microsoft.com/office/drawing/2014/main" id="{F5A5C8F2-C7C1-4844-8924-D53EB7532741}"/>
              </a:ext>
            </a:extLst>
          </p:cNvPr>
          <p:cNvSpPr/>
          <p:nvPr/>
        </p:nvSpPr>
        <p:spPr>
          <a:xfrm>
            <a:off x="2918061" y="2980995"/>
            <a:ext cx="2520000" cy="829987"/>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Eine </a:t>
            </a:r>
            <a:r>
              <a:rPr lang="de-DE" sz="1400" b="1" dirty="0"/>
              <a:t>Ariane-5-Rakete </a:t>
            </a:r>
            <a:r>
              <a:rPr lang="de-DE" sz="1400" dirty="0"/>
              <a:t>brachte das James-Webb-Teleskop ins Weltall. </a:t>
            </a:r>
          </a:p>
        </p:txBody>
      </p:sp>
      <p:sp>
        <p:nvSpPr>
          <p:cNvPr id="12" name="Rechteck 11">
            <a:extLst>
              <a:ext uri="{FF2B5EF4-FFF2-40B4-BE49-F238E27FC236}">
                <a16:creationId xmlns:a16="http://schemas.microsoft.com/office/drawing/2014/main" id="{BAD208D6-2CCA-4C6A-89D8-4B840F2F408D}"/>
              </a:ext>
            </a:extLst>
          </p:cNvPr>
          <p:cNvSpPr/>
          <p:nvPr/>
        </p:nvSpPr>
        <p:spPr>
          <a:xfrm>
            <a:off x="2918061" y="1902600"/>
            <a:ext cx="2520000" cy="982008"/>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Verschiedene </a:t>
            </a:r>
            <a:r>
              <a:rPr lang="de-DE" sz="1400" b="1" dirty="0"/>
              <a:t>Stufen der Rakete </a:t>
            </a:r>
            <a:r>
              <a:rPr lang="de-DE" sz="1400" dirty="0"/>
              <a:t>sorgen für die richtige Steuerung zum richtigen Zeitpunkt der Reise. </a:t>
            </a:r>
          </a:p>
        </p:txBody>
      </p:sp>
      <p:sp>
        <p:nvSpPr>
          <p:cNvPr id="13" name="Rechteck 12">
            <a:extLst>
              <a:ext uri="{FF2B5EF4-FFF2-40B4-BE49-F238E27FC236}">
                <a16:creationId xmlns:a16="http://schemas.microsoft.com/office/drawing/2014/main" id="{61E4411D-F3B8-4663-924C-8D5E4D65A036}"/>
              </a:ext>
            </a:extLst>
          </p:cNvPr>
          <p:cNvSpPr/>
          <p:nvPr/>
        </p:nvSpPr>
        <p:spPr>
          <a:xfrm>
            <a:off x="2924125" y="202026"/>
            <a:ext cx="2520000" cy="1594811"/>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Beteiligt am James-Webb-Teleskop sind die ESA (Euro-</a:t>
            </a:r>
            <a:r>
              <a:rPr lang="de-DE" sz="1400" dirty="0" err="1"/>
              <a:t>päische</a:t>
            </a:r>
            <a:r>
              <a:rPr lang="de-DE" sz="1400" dirty="0"/>
              <a:t> Weltraumorganisation), NASA (US-Amerikanische Weltraumbehörde) und die CSA (Kanadische Weltraum-organisation).</a:t>
            </a:r>
          </a:p>
        </p:txBody>
      </p:sp>
      <p:sp>
        <p:nvSpPr>
          <p:cNvPr id="14" name="Rechteck 13">
            <a:extLst>
              <a:ext uri="{FF2B5EF4-FFF2-40B4-BE49-F238E27FC236}">
                <a16:creationId xmlns:a16="http://schemas.microsoft.com/office/drawing/2014/main" id="{F045F8E4-5C12-40E5-8E93-CD2891BE6360}"/>
              </a:ext>
            </a:extLst>
          </p:cNvPr>
          <p:cNvSpPr/>
          <p:nvPr/>
        </p:nvSpPr>
        <p:spPr>
          <a:xfrm>
            <a:off x="286575" y="3366885"/>
            <a:ext cx="2520000" cy="9820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Die Rakete startete vom europäischen Weltraumbahnhof in </a:t>
            </a:r>
            <a:r>
              <a:rPr lang="de-DE" sz="1400" b="1" dirty="0"/>
              <a:t>Französisch-Guyana</a:t>
            </a:r>
            <a:r>
              <a:rPr lang="de-DE" sz="1400" dirty="0"/>
              <a:t>. </a:t>
            </a:r>
          </a:p>
        </p:txBody>
      </p:sp>
      <p:sp>
        <p:nvSpPr>
          <p:cNvPr id="15" name="Pfeil: nach unten 14">
            <a:extLst>
              <a:ext uri="{FF2B5EF4-FFF2-40B4-BE49-F238E27FC236}">
                <a16:creationId xmlns:a16="http://schemas.microsoft.com/office/drawing/2014/main" id="{E2262797-09C0-4F6A-B184-A1B88D08E185}"/>
              </a:ext>
            </a:extLst>
          </p:cNvPr>
          <p:cNvSpPr/>
          <p:nvPr/>
        </p:nvSpPr>
        <p:spPr>
          <a:xfrm rot="10578440">
            <a:off x="6556288" y="5710976"/>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6" name="Rechteck 15">
            <a:extLst>
              <a:ext uri="{FF2B5EF4-FFF2-40B4-BE49-F238E27FC236}">
                <a16:creationId xmlns:a16="http://schemas.microsoft.com/office/drawing/2014/main" id="{3DB1C9A4-ED3C-44CA-8E12-1B68D14915EE}"/>
              </a:ext>
            </a:extLst>
          </p:cNvPr>
          <p:cNvSpPr/>
          <p:nvPr/>
        </p:nvSpPr>
        <p:spPr>
          <a:xfrm>
            <a:off x="2923021" y="3907369"/>
            <a:ext cx="2520000" cy="534724"/>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Die </a:t>
            </a:r>
            <a:r>
              <a:rPr lang="de-DE" sz="1400" b="1" dirty="0"/>
              <a:t>Ariane-5-Rakete </a:t>
            </a:r>
            <a:r>
              <a:rPr lang="de-DE" sz="1400" dirty="0"/>
              <a:t>ist über 50 Meter lang.</a:t>
            </a:r>
          </a:p>
        </p:txBody>
      </p:sp>
      <p:sp>
        <p:nvSpPr>
          <p:cNvPr id="19" name="Pfeil: nach unten 18">
            <a:extLst>
              <a:ext uri="{FF2B5EF4-FFF2-40B4-BE49-F238E27FC236}">
                <a16:creationId xmlns:a16="http://schemas.microsoft.com/office/drawing/2014/main" id="{CA28642F-4BFC-43BF-8B76-DE3788D6CF43}"/>
              </a:ext>
            </a:extLst>
          </p:cNvPr>
          <p:cNvSpPr/>
          <p:nvPr/>
        </p:nvSpPr>
        <p:spPr>
          <a:xfrm rot="16200000">
            <a:off x="5767110" y="5636461"/>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0" name="Pfeil: nach unten 19">
            <a:extLst>
              <a:ext uri="{FF2B5EF4-FFF2-40B4-BE49-F238E27FC236}">
                <a16:creationId xmlns:a16="http://schemas.microsoft.com/office/drawing/2014/main" id="{8A5DA6B6-D463-4145-ADE5-4A17A437267A}"/>
              </a:ext>
            </a:extLst>
          </p:cNvPr>
          <p:cNvSpPr/>
          <p:nvPr/>
        </p:nvSpPr>
        <p:spPr>
          <a:xfrm rot="6898960">
            <a:off x="7008541" y="5228616"/>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Tree>
    <p:extLst>
      <p:ext uri="{BB962C8B-B14F-4D97-AF65-F5344CB8AC3E}">
        <p14:creationId xmlns:p14="http://schemas.microsoft.com/office/powerpoint/2010/main" val="4126768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800C8A5-2E66-428C-8494-7A5C12E5D16B}"/>
              </a:ext>
            </a:extLst>
          </p:cNvPr>
          <p:cNvPicPr>
            <a:picLocks noChangeAspect="1"/>
          </p:cNvPicPr>
          <p:nvPr/>
        </p:nvPicPr>
        <p:blipFill>
          <a:blip r:embed="rId2" cstate="email">
            <a:biLevel thresh="75000"/>
            <a:extLst>
              <a:ext uri="{BEBA8EAE-BF5A-486C-A8C5-ECC9F3942E4B}">
                <a14:imgProps xmlns:a14="http://schemas.microsoft.com/office/drawing/2010/main">
                  <a14:imgLayer r:embed="rId3">
                    <a14:imgEffect>
                      <a14:artisticPhotocopy/>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9906000"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Freihand 3">
                <a:extLst>
                  <a:ext uri="{FF2B5EF4-FFF2-40B4-BE49-F238E27FC236}">
                    <a16:creationId xmlns:a16="http://schemas.microsoft.com/office/drawing/2014/main" id="{2C30366A-A430-41BA-B252-DAC10B726388}"/>
                  </a:ext>
                </a:extLst>
              </p14:cNvPr>
              <p14:cNvContentPartPr/>
              <p14:nvPr/>
            </p14:nvContentPartPr>
            <p14:xfrm>
              <a:off x="1387330" y="1073927"/>
              <a:ext cx="835560" cy="358920"/>
            </p14:xfrm>
          </p:contentPart>
        </mc:Choice>
        <mc:Fallback xmlns="">
          <p:pic>
            <p:nvPicPr>
              <p:cNvPr id="4" name="Freihand 3">
                <a:extLst>
                  <a:ext uri="{FF2B5EF4-FFF2-40B4-BE49-F238E27FC236}">
                    <a16:creationId xmlns:a16="http://schemas.microsoft.com/office/drawing/2014/main" id="{2C30366A-A430-41BA-B252-DAC10B726388}"/>
                  </a:ext>
                </a:extLst>
              </p:cNvPr>
              <p:cNvPicPr/>
              <p:nvPr/>
            </p:nvPicPr>
            <p:blipFill>
              <a:blip r:embed="rId5"/>
              <a:stretch>
                <a:fillRect/>
              </a:stretch>
            </p:blipFill>
            <p:spPr>
              <a:xfrm>
                <a:off x="1324330" y="1010927"/>
                <a:ext cx="961200" cy="4845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Freihand 5">
                <a:extLst>
                  <a:ext uri="{FF2B5EF4-FFF2-40B4-BE49-F238E27FC236}">
                    <a16:creationId xmlns:a16="http://schemas.microsoft.com/office/drawing/2014/main" id="{0218107B-A8F3-43CB-AFE8-A88BF7C50E45}"/>
                  </a:ext>
                </a:extLst>
              </p14:cNvPr>
              <p14:cNvContentPartPr/>
              <p14:nvPr/>
            </p14:nvContentPartPr>
            <p14:xfrm>
              <a:off x="8432842" y="2646145"/>
              <a:ext cx="360" cy="360"/>
            </p14:xfrm>
          </p:contentPart>
        </mc:Choice>
        <mc:Fallback xmlns="">
          <p:pic>
            <p:nvPicPr>
              <p:cNvPr id="6" name="Freihand 5">
                <a:extLst>
                  <a:ext uri="{FF2B5EF4-FFF2-40B4-BE49-F238E27FC236}">
                    <a16:creationId xmlns:a16="http://schemas.microsoft.com/office/drawing/2014/main" id="{0218107B-A8F3-43CB-AFE8-A88BF7C50E45}"/>
                  </a:ext>
                </a:extLst>
              </p:cNvPr>
              <p:cNvPicPr/>
              <p:nvPr/>
            </p:nvPicPr>
            <p:blipFill>
              <a:blip r:embed="rId7"/>
              <a:stretch>
                <a:fillRect/>
              </a:stretch>
            </p:blipFill>
            <p:spPr>
              <a:xfrm>
                <a:off x="8428522" y="2641825"/>
                <a:ext cx="9000" cy="9000"/>
              </a:xfrm>
              <a:prstGeom prst="rect">
                <a:avLst/>
              </a:prstGeom>
            </p:spPr>
          </p:pic>
        </mc:Fallback>
      </mc:AlternateContent>
      <p:pic>
        <p:nvPicPr>
          <p:cNvPr id="9" name="Grafik 8">
            <a:extLst>
              <a:ext uri="{FF2B5EF4-FFF2-40B4-BE49-F238E27FC236}">
                <a16:creationId xmlns:a16="http://schemas.microsoft.com/office/drawing/2014/main" id="{3D08DA7A-747E-4B29-AB70-F9325C7234F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350212">
            <a:off x="4608152" y="1041176"/>
            <a:ext cx="355481" cy="461514"/>
          </a:xfrm>
          <a:prstGeom prst="rect">
            <a:avLst/>
          </a:prstGeom>
        </p:spPr>
      </p:pic>
      <p:pic>
        <p:nvPicPr>
          <p:cNvPr id="10" name="Grafik 9">
            <a:extLst>
              <a:ext uri="{FF2B5EF4-FFF2-40B4-BE49-F238E27FC236}">
                <a16:creationId xmlns:a16="http://schemas.microsoft.com/office/drawing/2014/main" id="{62D70C38-3542-482C-9CFB-003A19D46EC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121593" y="2586349"/>
            <a:ext cx="70838" cy="288601"/>
          </a:xfrm>
          <a:prstGeom prst="rect">
            <a:avLst/>
          </a:prstGeom>
        </p:spPr>
      </p:pic>
      <p:pic>
        <p:nvPicPr>
          <p:cNvPr id="11" name="Grafik 10">
            <a:extLst>
              <a:ext uri="{FF2B5EF4-FFF2-40B4-BE49-F238E27FC236}">
                <a16:creationId xmlns:a16="http://schemas.microsoft.com/office/drawing/2014/main" id="{99708914-E122-4D28-9996-F304124B3F8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095399" y="2845540"/>
            <a:ext cx="52387" cy="288601"/>
          </a:xfrm>
          <a:prstGeom prst="rect">
            <a:avLst/>
          </a:prstGeom>
        </p:spPr>
      </p:pic>
      <p:pic>
        <p:nvPicPr>
          <p:cNvPr id="12" name="Grafik 11">
            <a:extLst>
              <a:ext uri="{FF2B5EF4-FFF2-40B4-BE49-F238E27FC236}">
                <a16:creationId xmlns:a16="http://schemas.microsoft.com/office/drawing/2014/main" id="{96E4B38A-4D71-47AD-BA33-D36660211AB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392587" y="2646145"/>
            <a:ext cx="52387" cy="288601"/>
          </a:xfrm>
          <a:prstGeom prst="rect">
            <a:avLst/>
          </a:prstGeom>
        </p:spPr>
      </p:pic>
      <p:pic>
        <p:nvPicPr>
          <p:cNvPr id="13" name="Grafik 12">
            <a:extLst>
              <a:ext uri="{FF2B5EF4-FFF2-40B4-BE49-F238E27FC236}">
                <a16:creationId xmlns:a16="http://schemas.microsoft.com/office/drawing/2014/main" id="{6376D71A-7C76-4788-B000-D69BFD588F9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360069" y="2917298"/>
            <a:ext cx="52387" cy="288601"/>
          </a:xfrm>
          <a:prstGeom prst="rect">
            <a:avLst/>
          </a:prstGeom>
        </p:spPr>
      </p:pic>
      <p:pic>
        <p:nvPicPr>
          <p:cNvPr id="14" name="Grafik 13">
            <a:extLst>
              <a:ext uri="{FF2B5EF4-FFF2-40B4-BE49-F238E27FC236}">
                <a16:creationId xmlns:a16="http://schemas.microsoft.com/office/drawing/2014/main" id="{2A715F4B-AD8E-400C-912D-B4C92E6B799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290730">
            <a:off x="4688744" y="4095480"/>
            <a:ext cx="451235" cy="700354"/>
          </a:xfrm>
          <a:prstGeom prst="rect">
            <a:avLst/>
          </a:prstGeom>
        </p:spPr>
      </p:pic>
    </p:spTree>
    <p:extLst>
      <p:ext uri="{BB962C8B-B14F-4D97-AF65-F5344CB8AC3E}">
        <p14:creationId xmlns:p14="http://schemas.microsoft.com/office/powerpoint/2010/main" val="323588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2C4E02B-2B9B-4444-A0B1-2A5289A6AA2F}"/>
              </a:ext>
            </a:extLst>
          </p:cNvPr>
          <p:cNvSpPr/>
          <p:nvPr/>
        </p:nvSpPr>
        <p:spPr>
          <a:xfrm>
            <a:off x="381303" y="1612139"/>
            <a:ext cx="2520000" cy="62789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Ein Glas voller </a:t>
            </a:r>
            <a:r>
              <a:rPr lang="de-DE" sz="1400" b="1" dirty="0"/>
              <a:t>Wasser </a:t>
            </a:r>
            <a:r>
              <a:rPr lang="de-DE" sz="1400" dirty="0"/>
              <a:t>ist im </a:t>
            </a:r>
            <a:r>
              <a:rPr lang="de-DE" sz="1400" b="1" dirty="0"/>
              <a:t>sichtbaren Licht durchsichtig</a:t>
            </a:r>
            <a:r>
              <a:rPr lang="de-DE" sz="1400" dirty="0"/>
              <a:t>. </a:t>
            </a:r>
          </a:p>
        </p:txBody>
      </p:sp>
      <p:sp>
        <p:nvSpPr>
          <p:cNvPr id="3" name="Rechteck 2">
            <a:extLst>
              <a:ext uri="{FF2B5EF4-FFF2-40B4-BE49-F238E27FC236}">
                <a16:creationId xmlns:a16="http://schemas.microsoft.com/office/drawing/2014/main" id="{35B9193A-F83C-4B4E-B18D-71A77D7EBB1F}"/>
              </a:ext>
            </a:extLst>
          </p:cNvPr>
          <p:cNvSpPr/>
          <p:nvPr/>
        </p:nvSpPr>
        <p:spPr>
          <a:xfrm>
            <a:off x="376027" y="3198630"/>
            <a:ext cx="2520000" cy="11068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Weil </a:t>
            </a:r>
            <a:r>
              <a:rPr lang="de-DE" sz="1400" b="1" dirty="0"/>
              <a:t>Infrarotstrahlung </a:t>
            </a:r>
            <a:r>
              <a:rPr lang="de-DE" sz="1400" dirty="0"/>
              <a:t>für Menschen unsichtbar ist, werden die Daten der Infrarotkamera für diese Bilder in sichtbare </a:t>
            </a:r>
            <a:r>
              <a:rPr lang="de-DE" sz="1400" b="1" dirty="0"/>
              <a:t>Farben </a:t>
            </a:r>
            <a:r>
              <a:rPr lang="de-DE" sz="1400" dirty="0"/>
              <a:t>übersetzt. </a:t>
            </a:r>
          </a:p>
        </p:txBody>
      </p:sp>
      <p:sp>
        <p:nvSpPr>
          <p:cNvPr id="5" name="Rechteck 4">
            <a:extLst>
              <a:ext uri="{FF2B5EF4-FFF2-40B4-BE49-F238E27FC236}">
                <a16:creationId xmlns:a16="http://schemas.microsoft.com/office/drawing/2014/main" id="{97B4F953-E3BC-4364-A863-485217BE4FC8}"/>
              </a:ext>
            </a:extLst>
          </p:cNvPr>
          <p:cNvSpPr/>
          <p:nvPr/>
        </p:nvSpPr>
        <p:spPr>
          <a:xfrm>
            <a:off x="376027" y="4397965"/>
            <a:ext cx="2520000" cy="7253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solidFill>
                  <a:schemeClr val="tx1"/>
                </a:solidFill>
              </a:rPr>
              <a:t>Die </a:t>
            </a:r>
            <a:r>
              <a:rPr lang="de-DE" sz="1400" b="1" dirty="0">
                <a:solidFill>
                  <a:schemeClr val="tx1"/>
                </a:solidFill>
              </a:rPr>
              <a:t>Luftballonhülle</a:t>
            </a:r>
            <a:r>
              <a:rPr lang="de-DE" sz="1400" dirty="0">
                <a:solidFill>
                  <a:schemeClr val="tx1"/>
                </a:solidFill>
              </a:rPr>
              <a:t> ist im Bereich </a:t>
            </a:r>
            <a:r>
              <a:rPr lang="de-DE" sz="1400" b="1" dirty="0">
                <a:solidFill>
                  <a:schemeClr val="tx1"/>
                </a:solidFill>
              </a:rPr>
              <a:t>infraroter Strahlung </a:t>
            </a:r>
            <a:r>
              <a:rPr lang="de-DE" sz="1400" dirty="0">
                <a:solidFill>
                  <a:schemeClr val="tx1"/>
                </a:solidFill>
              </a:rPr>
              <a:t>durchsichtig. </a:t>
            </a:r>
          </a:p>
        </p:txBody>
      </p:sp>
      <p:sp>
        <p:nvSpPr>
          <p:cNvPr id="6" name="Rechteck 5">
            <a:extLst>
              <a:ext uri="{FF2B5EF4-FFF2-40B4-BE49-F238E27FC236}">
                <a16:creationId xmlns:a16="http://schemas.microsoft.com/office/drawing/2014/main" id="{4AF45F91-72F4-4BA0-9AAE-90B0282D19E5}"/>
              </a:ext>
            </a:extLst>
          </p:cNvPr>
          <p:cNvSpPr/>
          <p:nvPr/>
        </p:nvSpPr>
        <p:spPr>
          <a:xfrm>
            <a:off x="376027" y="2322319"/>
            <a:ext cx="2520000" cy="7836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Sichtbares Licht </a:t>
            </a:r>
            <a:r>
              <a:rPr lang="de-DE" sz="1400" dirty="0"/>
              <a:t>kann durch das Wasserglas hindurch zur Kamera gelangen. </a:t>
            </a:r>
          </a:p>
        </p:txBody>
      </p:sp>
      <p:sp>
        <p:nvSpPr>
          <p:cNvPr id="7" name="Rechteck 6">
            <a:extLst>
              <a:ext uri="{FF2B5EF4-FFF2-40B4-BE49-F238E27FC236}">
                <a16:creationId xmlns:a16="http://schemas.microsoft.com/office/drawing/2014/main" id="{CE9FB663-8814-4040-8996-29CA5F907AC2}"/>
              </a:ext>
            </a:extLst>
          </p:cNvPr>
          <p:cNvSpPr/>
          <p:nvPr/>
        </p:nvSpPr>
        <p:spPr>
          <a:xfrm>
            <a:off x="5594911" y="826228"/>
            <a:ext cx="2520000" cy="992259"/>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Sichtbares Licht </a:t>
            </a:r>
            <a:r>
              <a:rPr lang="de-DE" sz="1400" dirty="0"/>
              <a:t>astronomischer Objekte kann deshalb durch den </a:t>
            </a:r>
            <a:r>
              <a:rPr lang="de-DE" sz="1400" b="1" dirty="0"/>
              <a:t>Wasserdampf </a:t>
            </a:r>
            <a:r>
              <a:rPr lang="de-DE" sz="1400" dirty="0"/>
              <a:t>in der Luft zur Erdoberfläche gelangen. </a:t>
            </a:r>
          </a:p>
        </p:txBody>
      </p:sp>
      <p:sp>
        <p:nvSpPr>
          <p:cNvPr id="9" name="Rechteck 8">
            <a:extLst>
              <a:ext uri="{FF2B5EF4-FFF2-40B4-BE49-F238E27FC236}">
                <a16:creationId xmlns:a16="http://schemas.microsoft.com/office/drawing/2014/main" id="{6FD31C02-D61D-4472-9462-374A44AA8568}"/>
              </a:ext>
            </a:extLst>
          </p:cNvPr>
          <p:cNvSpPr/>
          <p:nvPr/>
        </p:nvSpPr>
        <p:spPr>
          <a:xfrm>
            <a:off x="5594911" y="4443234"/>
            <a:ext cx="2520000" cy="992259"/>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Sichtbares Licht</a:t>
            </a:r>
            <a:r>
              <a:rPr lang="de-DE" sz="1400" dirty="0"/>
              <a:t> astronomischer Objekte kann deshalb nicht durch kosmische Staubwolken hindurch gelangen. </a:t>
            </a:r>
          </a:p>
        </p:txBody>
      </p:sp>
      <p:sp>
        <p:nvSpPr>
          <p:cNvPr id="11" name="Rechteck 10">
            <a:extLst>
              <a:ext uri="{FF2B5EF4-FFF2-40B4-BE49-F238E27FC236}">
                <a16:creationId xmlns:a16="http://schemas.microsoft.com/office/drawing/2014/main" id="{7956A4F6-16CA-42EE-93EC-2721D877D235}"/>
              </a:ext>
            </a:extLst>
          </p:cNvPr>
          <p:cNvSpPr/>
          <p:nvPr/>
        </p:nvSpPr>
        <p:spPr>
          <a:xfrm>
            <a:off x="5594911" y="2775014"/>
            <a:ext cx="2520000" cy="732183"/>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Wenn Strahlung durch etwas blockiert wird, nennt man das </a:t>
            </a:r>
            <a:r>
              <a:rPr lang="de-DE" sz="1400" b="1" dirty="0"/>
              <a:t>Absorption</a:t>
            </a:r>
            <a:r>
              <a:rPr lang="de-DE" sz="1400" dirty="0"/>
              <a:t>. </a:t>
            </a:r>
          </a:p>
        </p:txBody>
      </p:sp>
      <p:sp>
        <p:nvSpPr>
          <p:cNvPr id="14" name="Rechteck 13">
            <a:extLst>
              <a:ext uri="{FF2B5EF4-FFF2-40B4-BE49-F238E27FC236}">
                <a16:creationId xmlns:a16="http://schemas.microsoft.com/office/drawing/2014/main" id="{D76F715F-26E7-4EDA-ADBD-8CE4B8FA8D5F}"/>
              </a:ext>
            </a:extLst>
          </p:cNvPr>
          <p:cNvSpPr/>
          <p:nvPr/>
        </p:nvSpPr>
        <p:spPr>
          <a:xfrm>
            <a:off x="376027" y="5174912"/>
            <a:ext cx="2520000" cy="7836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Infrarote Strahlung </a:t>
            </a:r>
            <a:r>
              <a:rPr lang="de-DE" sz="1400" dirty="0"/>
              <a:t>kann durch die </a:t>
            </a:r>
            <a:r>
              <a:rPr lang="de-DE" sz="1400" b="1" dirty="0"/>
              <a:t>Luftballonhülle</a:t>
            </a:r>
            <a:r>
              <a:rPr lang="de-DE" sz="1400" dirty="0"/>
              <a:t> hindurch zur Kamera gelangen. </a:t>
            </a:r>
          </a:p>
        </p:txBody>
      </p:sp>
      <p:sp>
        <p:nvSpPr>
          <p:cNvPr id="15" name="Rechteck 14">
            <a:extLst>
              <a:ext uri="{FF2B5EF4-FFF2-40B4-BE49-F238E27FC236}">
                <a16:creationId xmlns:a16="http://schemas.microsoft.com/office/drawing/2014/main" id="{332A4AE9-3DA6-414C-9830-9D070F37B875}"/>
              </a:ext>
            </a:extLst>
          </p:cNvPr>
          <p:cNvSpPr/>
          <p:nvPr/>
        </p:nvSpPr>
        <p:spPr>
          <a:xfrm>
            <a:off x="5594911" y="5537420"/>
            <a:ext cx="2520000" cy="1191039"/>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Infrarote Strahlung </a:t>
            </a:r>
            <a:r>
              <a:rPr lang="de-DE" sz="1400" dirty="0"/>
              <a:t>astronomischer Objekte kann deshalb auch durch kosmische </a:t>
            </a:r>
            <a:r>
              <a:rPr lang="de-DE" sz="1400" b="1" dirty="0"/>
              <a:t>Staubwolken </a:t>
            </a:r>
            <a:r>
              <a:rPr lang="de-DE" sz="1400" dirty="0"/>
              <a:t>hindurch gelangen. </a:t>
            </a:r>
          </a:p>
        </p:txBody>
      </p:sp>
      <p:sp>
        <p:nvSpPr>
          <p:cNvPr id="10" name="Rechteck 9">
            <a:extLst>
              <a:ext uri="{FF2B5EF4-FFF2-40B4-BE49-F238E27FC236}">
                <a16:creationId xmlns:a16="http://schemas.microsoft.com/office/drawing/2014/main" id="{5C2C6AE3-78C5-4F3C-A664-6912447E5592}"/>
              </a:ext>
            </a:extLst>
          </p:cNvPr>
          <p:cNvSpPr/>
          <p:nvPr/>
        </p:nvSpPr>
        <p:spPr>
          <a:xfrm>
            <a:off x="5594911" y="1917739"/>
            <a:ext cx="2520000" cy="732183"/>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Wenn Strahlung durch etwas durchgeht, nennt man das </a:t>
            </a:r>
            <a:r>
              <a:rPr lang="de-DE" sz="1400" b="1" dirty="0"/>
              <a:t>Transmission</a:t>
            </a:r>
            <a:r>
              <a:rPr lang="de-DE" sz="1400" dirty="0"/>
              <a:t>. </a:t>
            </a:r>
          </a:p>
        </p:txBody>
      </p:sp>
      <p:sp>
        <p:nvSpPr>
          <p:cNvPr id="16" name="Rechteck 15">
            <a:extLst>
              <a:ext uri="{FF2B5EF4-FFF2-40B4-BE49-F238E27FC236}">
                <a16:creationId xmlns:a16="http://schemas.microsoft.com/office/drawing/2014/main" id="{E1EC7353-85D2-4F4B-8B72-62D50B1AA043}"/>
              </a:ext>
            </a:extLst>
          </p:cNvPr>
          <p:cNvSpPr/>
          <p:nvPr/>
        </p:nvSpPr>
        <p:spPr>
          <a:xfrm>
            <a:off x="5594911" y="41343"/>
            <a:ext cx="2520000" cy="732183"/>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Wenn Strahlung durch etwas durchgeht, nennt man das </a:t>
            </a:r>
            <a:r>
              <a:rPr lang="de-DE" sz="1400" b="1" dirty="0"/>
              <a:t>Transmission</a:t>
            </a:r>
            <a:r>
              <a:rPr lang="de-DE" sz="1400" dirty="0"/>
              <a:t>. </a:t>
            </a:r>
          </a:p>
        </p:txBody>
      </p:sp>
      <p:sp>
        <p:nvSpPr>
          <p:cNvPr id="17" name="Rechteck 16">
            <a:extLst>
              <a:ext uri="{FF2B5EF4-FFF2-40B4-BE49-F238E27FC236}">
                <a16:creationId xmlns:a16="http://schemas.microsoft.com/office/drawing/2014/main" id="{926B1CB1-162A-4E8D-AAEB-CA198DC3BDAA}"/>
              </a:ext>
            </a:extLst>
          </p:cNvPr>
          <p:cNvSpPr/>
          <p:nvPr/>
        </p:nvSpPr>
        <p:spPr>
          <a:xfrm>
            <a:off x="2988107" y="1555072"/>
            <a:ext cx="2520000" cy="1191039"/>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Infrarote Strahlung </a:t>
            </a:r>
            <a:r>
              <a:rPr lang="de-DE" sz="1400" dirty="0" err="1"/>
              <a:t>astrono</a:t>
            </a:r>
            <a:r>
              <a:rPr lang="de-DE" sz="1400" dirty="0"/>
              <a:t>-mischer Objekte wird deshalb durch den </a:t>
            </a:r>
            <a:r>
              <a:rPr lang="de-DE" sz="1400" b="1" dirty="0"/>
              <a:t>Wasserdampf </a:t>
            </a:r>
            <a:r>
              <a:rPr lang="de-DE" sz="1400" dirty="0"/>
              <a:t>in der Luft blockiert und kann nicht zur Erdoberfläche gelangen. </a:t>
            </a:r>
          </a:p>
        </p:txBody>
      </p:sp>
      <p:sp>
        <p:nvSpPr>
          <p:cNvPr id="18" name="Rechteck 17">
            <a:extLst>
              <a:ext uri="{FF2B5EF4-FFF2-40B4-BE49-F238E27FC236}">
                <a16:creationId xmlns:a16="http://schemas.microsoft.com/office/drawing/2014/main" id="{442D573C-D67C-4115-8D9B-0C78ED282F98}"/>
              </a:ext>
            </a:extLst>
          </p:cNvPr>
          <p:cNvSpPr/>
          <p:nvPr/>
        </p:nvSpPr>
        <p:spPr>
          <a:xfrm>
            <a:off x="2988107" y="47054"/>
            <a:ext cx="2520000" cy="62789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solidFill>
                  <a:schemeClr val="tx1"/>
                </a:solidFill>
              </a:rPr>
              <a:t>Ein Glas voller Wasser ist im Bereich </a:t>
            </a:r>
            <a:r>
              <a:rPr lang="de-DE" sz="1400" b="1" dirty="0">
                <a:solidFill>
                  <a:schemeClr val="tx1"/>
                </a:solidFill>
              </a:rPr>
              <a:t>infraroter Strahlung </a:t>
            </a:r>
            <a:r>
              <a:rPr lang="de-DE" sz="1400" dirty="0">
                <a:solidFill>
                  <a:schemeClr val="tx1"/>
                </a:solidFill>
              </a:rPr>
              <a:t>nicht durchsichtig. </a:t>
            </a:r>
          </a:p>
        </p:txBody>
      </p:sp>
      <p:sp>
        <p:nvSpPr>
          <p:cNvPr id="19" name="Rechteck 18">
            <a:extLst>
              <a:ext uri="{FF2B5EF4-FFF2-40B4-BE49-F238E27FC236}">
                <a16:creationId xmlns:a16="http://schemas.microsoft.com/office/drawing/2014/main" id="{908F610D-25D5-4899-AC18-0F3174185961}"/>
              </a:ext>
            </a:extLst>
          </p:cNvPr>
          <p:cNvSpPr/>
          <p:nvPr/>
        </p:nvSpPr>
        <p:spPr>
          <a:xfrm>
            <a:off x="2988107" y="719672"/>
            <a:ext cx="2520000" cy="7836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Infrarote Strahlung </a:t>
            </a:r>
            <a:r>
              <a:rPr lang="de-DE" sz="1400" dirty="0"/>
              <a:t>kann nicht durch das Wasserglas hindurch zur Kamera gelangen. </a:t>
            </a:r>
          </a:p>
        </p:txBody>
      </p:sp>
      <p:sp>
        <p:nvSpPr>
          <p:cNvPr id="21" name="Rechteck 20">
            <a:extLst>
              <a:ext uri="{FF2B5EF4-FFF2-40B4-BE49-F238E27FC236}">
                <a16:creationId xmlns:a16="http://schemas.microsoft.com/office/drawing/2014/main" id="{0C7FBD3A-C54A-452A-8E22-C2F7E77DE3AC}"/>
              </a:ext>
            </a:extLst>
          </p:cNvPr>
          <p:cNvSpPr/>
          <p:nvPr/>
        </p:nvSpPr>
        <p:spPr>
          <a:xfrm>
            <a:off x="380997" y="41343"/>
            <a:ext cx="2520000" cy="62789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Die </a:t>
            </a:r>
            <a:r>
              <a:rPr lang="de-DE" sz="1400" b="1" dirty="0"/>
              <a:t>Hülle des Luftballons </a:t>
            </a:r>
            <a:r>
              <a:rPr lang="de-DE" sz="1400" dirty="0"/>
              <a:t>ist im sichtbaren Licht </a:t>
            </a:r>
            <a:r>
              <a:rPr lang="de-DE" sz="1400" b="1" dirty="0"/>
              <a:t>undurchsichtig</a:t>
            </a:r>
            <a:r>
              <a:rPr lang="de-DE" sz="1400" dirty="0"/>
              <a:t>. </a:t>
            </a:r>
          </a:p>
        </p:txBody>
      </p:sp>
      <p:sp>
        <p:nvSpPr>
          <p:cNvPr id="22" name="Rechteck 21">
            <a:extLst>
              <a:ext uri="{FF2B5EF4-FFF2-40B4-BE49-F238E27FC236}">
                <a16:creationId xmlns:a16="http://schemas.microsoft.com/office/drawing/2014/main" id="{1263C36F-3C2F-4779-A7F5-2FAC86A6C14A}"/>
              </a:ext>
            </a:extLst>
          </p:cNvPr>
          <p:cNvSpPr/>
          <p:nvPr/>
        </p:nvSpPr>
        <p:spPr>
          <a:xfrm>
            <a:off x="376027" y="746247"/>
            <a:ext cx="2520000" cy="7836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Sichtbares Licht </a:t>
            </a:r>
            <a:r>
              <a:rPr lang="de-DE" sz="1400" dirty="0"/>
              <a:t>kann nicht durch die </a:t>
            </a:r>
            <a:r>
              <a:rPr lang="de-DE" sz="1400" b="1" dirty="0"/>
              <a:t>Luftballonhülle </a:t>
            </a:r>
            <a:r>
              <a:rPr lang="de-DE" sz="1400" dirty="0"/>
              <a:t>hindurch zur Kamera gelangen. </a:t>
            </a:r>
          </a:p>
        </p:txBody>
      </p:sp>
      <p:sp>
        <p:nvSpPr>
          <p:cNvPr id="23" name="Rechteck 22">
            <a:extLst>
              <a:ext uri="{FF2B5EF4-FFF2-40B4-BE49-F238E27FC236}">
                <a16:creationId xmlns:a16="http://schemas.microsoft.com/office/drawing/2014/main" id="{D2875EC6-272A-4EF1-B4B2-AFB3B3360074}"/>
              </a:ext>
            </a:extLst>
          </p:cNvPr>
          <p:cNvSpPr/>
          <p:nvPr/>
        </p:nvSpPr>
        <p:spPr>
          <a:xfrm>
            <a:off x="5594911" y="3609124"/>
            <a:ext cx="2520000" cy="732183"/>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Wenn Strahlung durch etwas blockiert wird, nennt man das </a:t>
            </a:r>
            <a:r>
              <a:rPr lang="de-DE" sz="1400" b="1" dirty="0"/>
              <a:t>Absorption</a:t>
            </a:r>
            <a:r>
              <a:rPr lang="de-DE" sz="1400" dirty="0"/>
              <a:t>. </a:t>
            </a:r>
          </a:p>
        </p:txBody>
      </p:sp>
      <p:sp>
        <p:nvSpPr>
          <p:cNvPr id="24" name="Pfeil: nach unten 23">
            <a:extLst>
              <a:ext uri="{FF2B5EF4-FFF2-40B4-BE49-F238E27FC236}">
                <a16:creationId xmlns:a16="http://schemas.microsoft.com/office/drawing/2014/main" id="{7C88C9B4-E387-436C-8BE8-C835692D4FFC}"/>
              </a:ext>
            </a:extLst>
          </p:cNvPr>
          <p:cNvSpPr/>
          <p:nvPr/>
        </p:nvSpPr>
        <p:spPr>
          <a:xfrm rot="16200000">
            <a:off x="4174242" y="4825021"/>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5" name="Pfeil: nach unten 24">
            <a:extLst>
              <a:ext uri="{FF2B5EF4-FFF2-40B4-BE49-F238E27FC236}">
                <a16:creationId xmlns:a16="http://schemas.microsoft.com/office/drawing/2014/main" id="{26B9EAB8-31BC-4EF9-9A91-C9E39DA61322}"/>
              </a:ext>
            </a:extLst>
          </p:cNvPr>
          <p:cNvSpPr/>
          <p:nvPr/>
        </p:nvSpPr>
        <p:spPr>
          <a:xfrm rot="16200000">
            <a:off x="3189932" y="4916991"/>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6" name="Pfeil: nach unten 25">
            <a:extLst>
              <a:ext uri="{FF2B5EF4-FFF2-40B4-BE49-F238E27FC236}">
                <a16:creationId xmlns:a16="http://schemas.microsoft.com/office/drawing/2014/main" id="{81BF3997-6455-45A2-A89E-F50981ABF6BD}"/>
              </a:ext>
            </a:extLst>
          </p:cNvPr>
          <p:cNvSpPr/>
          <p:nvPr/>
        </p:nvSpPr>
        <p:spPr>
          <a:xfrm rot="19879480">
            <a:off x="4960114" y="5413411"/>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7" name="Pfeil: nach unten 26">
            <a:extLst>
              <a:ext uri="{FF2B5EF4-FFF2-40B4-BE49-F238E27FC236}">
                <a16:creationId xmlns:a16="http://schemas.microsoft.com/office/drawing/2014/main" id="{77C30AA2-E661-4180-B1D8-33CA995C4485}"/>
              </a:ext>
            </a:extLst>
          </p:cNvPr>
          <p:cNvSpPr/>
          <p:nvPr/>
        </p:nvSpPr>
        <p:spPr>
          <a:xfrm rot="10578440">
            <a:off x="3653528" y="5832181"/>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8" name="Pfeil: nach unten 27">
            <a:extLst>
              <a:ext uri="{FF2B5EF4-FFF2-40B4-BE49-F238E27FC236}">
                <a16:creationId xmlns:a16="http://schemas.microsoft.com/office/drawing/2014/main" id="{F97FF432-9B46-4A79-AAF2-4DA9B923567D}"/>
              </a:ext>
            </a:extLst>
          </p:cNvPr>
          <p:cNvSpPr/>
          <p:nvPr/>
        </p:nvSpPr>
        <p:spPr>
          <a:xfrm rot="16200000">
            <a:off x="2864350" y="5757666"/>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9" name="Pfeil: nach unten 28">
            <a:extLst>
              <a:ext uri="{FF2B5EF4-FFF2-40B4-BE49-F238E27FC236}">
                <a16:creationId xmlns:a16="http://schemas.microsoft.com/office/drawing/2014/main" id="{DF322BBB-DD58-4B58-A9D0-62970D87B976}"/>
              </a:ext>
            </a:extLst>
          </p:cNvPr>
          <p:cNvSpPr/>
          <p:nvPr/>
        </p:nvSpPr>
        <p:spPr>
          <a:xfrm rot="6898960">
            <a:off x="4105781" y="5349821"/>
            <a:ext cx="530772" cy="9324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Tree>
    <p:extLst>
      <p:ext uri="{BB962C8B-B14F-4D97-AF65-F5344CB8AC3E}">
        <p14:creationId xmlns:p14="http://schemas.microsoft.com/office/powerpoint/2010/main" val="336918014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1516</Words>
  <Application>Microsoft Office PowerPoint</Application>
  <PresentationFormat>A4-Papier (210 x 297 mm)</PresentationFormat>
  <Paragraphs>98</Paragraphs>
  <Slides>14</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14</vt:i4>
      </vt:variant>
    </vt:vector>
  </HeadingPairs>
  <TitlesOfParts>
    <vt:vector size="18" baseType="lpstr">
      <vt:lpstr>Arial</vt:lpstr>
      <vt:lpstr>Calibri</vt:lpstr>
      <vt:lpstr>Calibri Light</vt:lpstr>
      <vt:lpstr>Office</vt:lpstr>
      <vt:lpstr>Druckerfreundliche Vorlagen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Quellen der Abbildungen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Gryl</dc:creator>
  <cp:lastModifiedBy>Fischer, Olaf</cp:lastModifiedBy>
  <cp:revision>30</cp:revision>
  <dcterms:created xsi:type="dcterms:W3CDTF">2024-03-17T22:24:48Z</dcterms:created>
  <dcterms:modified xsi:type="dcterms:W3CDTF">2024-03-20T09:08:46Z</dcterms:modified>
</cp:coreProperties>
</file>